
<file path=[Content_Types].xml><?xml version="1.0" encoding="utf-8"?>
<Types xmlns="http://schemas.openxmlformats.org/package/2006/content-types">
  <Override PartName="/ppt/slides/slide45.xml" ContentType="application/vnd.openxmlformats-officedocument.presentationml.slide+xml"/>
  <Override PartName="/ppt/slides/slide18.xml" ContentType="application/vnd.openxmlformats-officedocument.presentationml.slide+xml"/>
  <Override PartName="/ppt/slides/slide9.xml" ContentType="application/vnd.openxmlformats-officedocument.presentationml.slide+xml"/>
  <Override PartName="/ppt/slides/slide41.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Override PartName="/ppt/slides/slide10.xml" ContentType="application/vnd.openxmlformats-officedocument.presentationml.slide+xml"/>
  <Default Extension="jpeg" ContentType="image/jpeg"/>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42.xml" ContentType="application/vnd.openxmlformats-officedocument.presentationml.slide+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slides/slide43.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commentAuthors.xml" ContentType="application/vnd.openxmlformats-officedocument.presentationml.commentAuthors+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embeddings/Microsoft_Equation1.bin" ContentType="application/vnd.openxmlformats-officedocument.oleObject"/>
  <Override PartName="/ppt/slides/slide20.xml" ContentType="application/vnd.openxmlformats-officedocument.presentationml.slide+xml"/>
  <Override PartName="/ppt/slides/slide44.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Default Extension="wmf" ContentType="image/x-wmf"/>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84" r:id="rId1"/>
  </p:sldMasterIdLst>
  <p:notesMasterIdLst>
    <p:notesMasterId r:id="rId47"/>
  </p:notesMasterIdLst>
  <p:sldIdLst>
    <p:sldId id="256" r:id="rId2"/>
    <p:sldId id="257" r:id="rId3"/>
    <p:sldId id="264" r:id="rId4"/>
    <p:sldId id="258" r:id="rId5"/>
    <p:sldId id="259" r:id="rId6"/>
    <p:sldId id="273" r:id="rId7"/>
    <p:sldId id="260" r:id="rId8"/>
    <p:sldId id="261" r:id="rId9"/>
    <p:sldId id="262" r:id="rId10"/>
    <p:sldId id="265" r:id="rId11"/>
    <p:sldId id="263" r:id="rId12"/>
    <p:sldId id="274" r:id="rId13"/>
    <p:sldId id="283" r:id="rId14"/>
    <p:sldId id="284" r:id="rId15"/>
    <p:sldId id="285" r:id="rId16"/>
    <p:sldId id="270" r:id="rId17"/>
    <p:sldId id="276" r:id="rId18"/>
    <p:sldId id="271" r:id="rId19"/>
    <p:sldId id="278" r:id="rId20"/>
    <p:sldId id="272" r:id="rId21"/>
    <p:sldId id="277" r:id="rId22"/>
    <p:sldId id="266" r:id="rId23"/>
    <p:sldId id="268" r:id="rId24"/>
    <p:sldId id="267" r:id="rId25"/>
    <p:sldId id="279" r:id="rId26"/>
    <p:sldId id="287" r:id="rId27"/>
    <p:sldId id="280" r:id="rId28"/>
    <p:sldId id="286" r:id="rId29"/>
    <p:sldId id="281" r:id="rId30"/>
    <p:sldId id="269" r:id="rId31"/>
    <p:sldId id="288" r:id="rId32"/>
    <p:sldId id="289" r:id="rId33"/>
    <p:sldId id="291" r:id="rId34"/>
    <p:sldId id="290" r:id="rId35"/>
    <p:sldId id="301" r:id="rId36"/>
    <p:sldId id="302" r:id="rId37"/>
    <p:sldId id="292" r:id="rId38"/>
    <p:sldId id="293" r:id="rId39"/>
    <p:sldId id="294" r:id="rId40"/>
    <p:sldId id="295" r:id="rId41"/>
    <p:sldId id="296" r:id="rId42"/>
    <p:sldId id="297" r:id="rId43"/>
    <p:sldId id="298" r:id="rId44"/>
    <p:sldId id="299" r:id="rId45"/>
    <p:sldId id="300"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Groves, Kristine S" initials="GKS" lastIdx="3" clrIdx="0"/>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a:srgbClr val="FF0000"/>
        </p14:laserClr>
      </p:ext>
      <p:ext uri="{2FDB2607-1784-4EEB-B798-7EB5836EED8A}">
        <p14:showMediaCtrls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
      </p:ext>
    </p:extLst>
  </p:showPr>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1429" autoAdjust="0"/>
  </p:normalViewPr>
  <p:slideViewPr>
    <p:cSldViewPr>
      <p:cViewPr>
        <p:scale>
          <a:sx n="100" d="100"/>
          <a:sy n="100" d="100"/>
        </p:scale>
        <p:origin x="-432" y="-6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notesMaster" Target="notesMasters/notesMaster1.xml"/><Relationship Id="rId48" Type="http://schemas.openxmlformats.org/officeDocument/2006/relationships/printerSettings" Target="printerSettings/printerSettings1.bin"/><Relationship Id="rId49" Type="http://schemas.openxmlformats.org/officeDocument/2006/relationships/commentAuthors" Target="commentAuthor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E46449-2E9D-1C41-B040-F47C04D6721B}" type="datetimeFigureOut">
              <a:rPr lang="en-US" smtClean="0"/>
              <a:pPr/>
              <a:t>11/11/11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B87AD8-143A-7B4F-93C1-DFBA773871B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B87AD8-143A-7B4F-93C1-DFBA773871B9}" type="slidenum">
              <a:rPr lang="en-US" smtClean="0"/>
              <a:pPr/>
              <a:t>44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3D464BB9-37EC-4D4E-BBDA-E884EE0AC1CD}" type="datetimeFigureOut">
              <a:rPr lang="en-US" smtClean="0"/>
              <a:pPr/>
              <a:t>11/11/11</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6CC19FFB-884E-494C-BCC1-E7E06127423B}"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464BB9-37EC-4D4E-BBDA-E884EE0AC1CD}" type="datetimeFigureOut">
              <a:rPr lang="en-US" smtClean="0"/>
              <a:pPr/>
              <a:t>11/11/11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C19FFB-884E-494C-BCC1-E7E06127423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464BB9-37EC-4D4E-BBDA-E884EE0AC1CD}" type="datetimeFigureOut">
              <a:rPr lang="en-US" smtClean="0"/>
              <a:pPr/>
              <a:t>11/11/11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C19FFB-884E-494C-BCC1-E7E06127423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D464BB9-37EC-4D4E-BBDA-E884EE0AC1CD}" type="datetimeFigureOut">
              <a:rPr lang="en-US" smtClean="0"/>
              <a:pPr/>
              <a:t>11/11/11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C19FFB-884E-494C-BCC1-E7E06127423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464BB9-37EC-4D4E-BBDA-E884EE0AC1CD}" type="datetimeFigureOut">
              <a:rPr lang="en-US" smtClean="0"/>
              <a:pPr/>
              <a:t>11/11/11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CC19FFB-884E-494C-BCC1-E7E06127423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D464BB9-37EC-4D4E-BBDA-E884EE0AC1CD}" type="datetimeFigureOut">
              <a:rPr lang="en-US" smtClean="0"/>
              <a:pPr/>
              <a:t>11/11/11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CC19FFB-884E-494C-BCC1-E7E06127423B}" type="slidenum">
              <a:rPr lang="en-US" smtClean="0"/>
              <a:pPr/>
              <a:t>‹#›</a:t>
            </a:fld>
            <a:endParaRPr lang="en-US" dirty="0"/>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D464BB9-37EC-4D4E-BBDA-E884EE0AC1CD}" type="datetimeFigureOut">
              <a:rPr lang="en-US" smtClean="0"/>
              <a:pPr/>
              <a:t>11/11/11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CC19FFB-884E-494C-BCC1-E7E06127423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464BB9-37EC-4D4E-BBDA-E884EE0AC1CD}" type="datetimeFigureOut">
              <a:rPr lang="en-US" smtClean="0"/>
              <a:pPr/>
              <a:t>11/11/11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CC19FFB-884E-494C-BCC1-E7E06127423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464BB9-37EC-4D4E-BBDA-E884EE0AC1CD}" type="datetimeFigureOut">
              <a:rPr lang="en-US" smtClean="0"/>
              <a:pPr/>
              <a:t>11/11/11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CC19FFB-884E-494C-BCC1-E7E06127423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D464BB9-37EC-4D4E-BBDA-E884EE0AC1CD}" type="datetimeFigureOut">
              <a:rPr lang="en-US" smtClean="0"/>
              <a:pPr/>
              <a:t>11/11/11</a:t>
            </a:fld>
            <a:endParaRPr lang="en-US" dirty="0"/>
          </a:p>
        </p:txBody>
      </p:sp>
      <p:sp>
        <p:nvSpPr>
          <p:cNvPr id="7" name="Slide Number Placeholder 6"/>
          <p:cNvSpPr>
            <a:spLocks noGrp="1"/>
          </p:cNvSpPr>
          <p:nvPr>
            <p:ph type="sldNum" sz="quarter" idx="12"/>
          </p:nvPr>
        </p:nvSpPr>
        <p:spPr/>
        <p:txBody>
          <a:bodyPr/>
          <a:lstStyle/>
          <a:p>
            <a:fld id="{6CC19FFB-884E-494C-BCC1-E7E06127423B}" type="slidenum">
              <a:rPr lang="en-US" smtClean="0"/>
              <a:pPr/>
              <a:t>‹#›</a:t>
            </a:fld>
            <a:endParaRPr lang="en-US"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464BB9-37EC-4D4E-BBDA-E884EE0AC1CD}" type="datetimeFigureOut">
              <a:rPr lang="en-US" smtClean="0"/>
              <a:pPr/>
              <a:t>11/11/11</a:t>
            </a:fld>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6CC19FFB-884E-494C-BCC1-E7E06127423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3D464BB9-37EC-4D4E-BBDA-E884EE0AC1CD}" type="datetimeFigureOut">
              <a:rPr lang="en-US" smtClean="0"/>
              <a:pPr/>
              <a:t>11/11/11</a:t>
            </a:fld>
            <a:endParaRPr lang="en-US"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6CC19FFB-884E-494C-BCC1-E7E06127423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oleObject" Target="../embeddings/Microsoft_Equation1.bin"/></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1" y="2708476"/>
            <a:ext cx="3474720" cy="1634924"/>
          </a:xfrm>
        </p:spPr>
        <p:txBody>
          <a:bodyPr>
            <a:normAutofit fontScale="90000"/>
          </a:bodyPr>
          <a:lstStyle/>
          <a:p>
            <a:pPr algn="ctr"/>
            <a:r>
              <a:rPr lang="en-US" sz="4400" b="1" dirty="0" smtClean="0">
                <a:latin typeface="Cambria" pitchFamily="18" charset="0"/>
              </a:rPr>
              <a:t>Introduction to the SAT</a:t>
            </a:r>
            <a:br>
              <a:rPr lang="en-US" sz="4400" b="1" dirty="0" smtClean="0">
                <a:latin typeface="Cambria" pitchFamily="18" charset="0"/>
              </a:rPr>
            </a:br>
            <a:endParaRPr lang="en-US" sz="4400" b="1" dirty="0">
              <a:latin typeface="Cambria" pitchFamily="18" charset="0"/>
            </a:endParaRPr>
          </a:p>
        </p:txBody>
      </p:sp>
      <p:pic>
        <p:nvPicPr>
          <p:cNvPr id="3" name="Picture 2"/>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5029200" y="3842004"/>
            <a:ext cx="2667000" cy="19050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024744" cy="1143000"/>
          </a:xfrm>
        </p:spPr>
        <p:txBody>
          <a:bodyPr>
            <a:normAutofit/>
          </a:bodyPr>
          <a:lstStyle/>
          <a:p>
            <a:r>
              <a:rPr lang="en-US" b="1" dirty="0" smtClean="0"/>
              <a:t>Get familiar with </a:t>
            </a:r>
            <a:r>
              <a:rPr lang="en-US" sz="4800" b="1" dirty="0"/>
              <a:t>c</a:t>
            </a:r>
            <a:r>
              <a:rPr lang="en-US" sz="4800" b="1" dirty="0" smtClean="0"/>
              <a:t>ontent!</a:t>
            </a:r>
            <a:endParaRPr lang="en-US" sz="4800" b="1" dirty="0"/>
          </a:p>
        </p:txBody>
      </p:sp>
      <p:sp>
        <p:nvSpPr>
          <p:cNvPr id="3" name="Content Placeholder 2"/>
          <p:cNvSpPr>
            <a:spLocks noGrp="1"/>
          </p:cNvSpPr>
          <p:nvPr>
            <p:ph idx="1"/>
          </p:nvPr>
        </p:nvSpPr>
        <p:spPr>
          <a:xfrm>
            <a:off x="1447800" y="1676400"/>
            <a:ext cx="7543800" cy="4419600"/>
          </a:xfrm>
        </p:spPr>
        <p:txBody>
          <a:bodyPr numCol="1">
            <a:noAutofit/>
          </a:bodyPr>
          <a:lstStyle/>
          <a:p>
            <a:r>
              <a:rPr lang="en-US" b="1" dirty="0" smtClean="0"/>
              <a:t>Math formulas given on the SAT:</a:t>
            </a:r>
          </a:p>
          <a:p>
            <a:pPr lvl="1"/>
            <a:r>
              <a:rPr lang="en-US" sz="2000" b="1" dirty="0" smtClean="0"/>
              <a:t>Pythagorean Theorem</a:t>
            </a:r>
          </a:p>
          <a:p>
            <a:pPr lvl="1"/>
            <a:r>
              <a:rPr lang="en-US" sz="2000" b="1" dirty="0" smtClean="0"/>
              <a:t>Special Right Triangles </a:t>
            </a:r>
          </a:p>
          <a:p>
            <a:pPr lvl="1"/>
            <a:r>
              <a:rPr lang="en-US" sz="2000" b="1" dirty="0" smtClean="0"/>
              <a:t>Area of:</a:t>
            </a:r>
          </a:p>
          <a:p>
            <a:pPr lvl="2"/>
            <a:r>
              <a:rPr lang="en-US" b="1" dirty="0" smtClean="0"/>
              <a:t>Circle (and Circumference)</a:t>
            </a:r>
          </a:p>
          <a:p>
            <a:pPr lvl="2"/>
            <a:r>
              <a:rPr lang="en-US" b="1" dirty="0" smtClean="0"/>
              <a:t>Rectangle</a:t>
            </a:r>
          </a:p>
          <a:p>
            <a:pPr lvl="2"/>
            <a:r>
              <a:rPr lang="en-US" b="1" dirty="0" smtClean="0"/>
              <a:t>Triangle</a:t>
            </a:r>
          </a:p>
          <a:p>
            <a:pPr lvl="1"/>
            <a:r>
              <a:rPr lang="en-US" sz="2000" b="1" dirty="0" smtClean="0"/>
              <a:t>Volume of:</a:t>
            </a:r>
          </a:p>
          <a:p>
            <a:pPr lvl="2"/>
            <a:r>
              <a:rPr lang="en-US" b="1" dirty="0" smtClean="0"/>
              <a:t>Prism</a:t>
            </a:r>
          </a:p>
          <a:p>
            <a:pPr lvl="2"/>
            <a:r>
              <a:rPr lang="en-US" b="1" dirty="0" smtClean="0"/>
              <a:t>Cylinder</a:t>
            </a:r>
          </a:p>
          <a:p>
            <a:pPr lvl="1"/>
            <a:r>
              <a:rPr lang="en-US" sz="2000" b="1" dirty="0" smtClean="0"/>
              <a:t>Sum of Measures of Angles of Triangle</a:t>
            </a:r>
          </a:p>
          <a:p>
            <a:pPr lvl="1"/>
            <a:r>
              <a:rPr lang="en-US" sz="2000" b="1" dirty="0" smtClean="0"/>
              <a:t>Total Degrees in Circle</a:t>
            </a:r>
            <a:endParaRPr lang="en-US" sz="20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77336"/>
          </a:xfrm>
        </p:spPr>
        <p:txBody>
          <a:bodyPr>
            <a:normAutofit fontScale="90000"/>
          </a:bodyPr>
          <a:lstStyle/>
          <a:p>
            <a:r>
              <a:rPr lang="en-US" b="1" dirty="0" smtClean="0"/>
              <a:t>What else do I need to know?</a:t>
            </a:r>
            <a:endParaRPr lang="en-US" b="1" dirty="0"/>
          </a:p>
        </p:txBody>
      </p:sp>
      <p:sp>
        <p:nvSpPr>
          <p:cNvPr id="3" name="Content Placeholder 2"/>
          <p:cNvSpPr>
            <a:spLocks noGrp="1"/>
          </p:cNvSpPr>
          <p:nvPr>
            <p:ph idx="1"/>
          </p:nvPr>
        </p:nvSpPr>
        <p:spPr>
          <a:xfrm>
            <a:off x="1043492" y="1981200"/>
            <a:ext cx="6777317" cy="3851429"/>
          </a:xfrm>
        </p:spPr>
        <p:txBody>
          <a:bodyPr>
            <a:normAutofit fontScale="47500" lnSpcReduction="20000"/>
          </a:bodyPr>
          <a:lstStyle/>
          <a:p>
            <a:r>
              <a:rPr lang="en-US" sz="4400" b="1" dirty="0" smtClean="0"/>
              <a:t>Not Tested:</a:t>
            </a:r>
          </a:p>
          <a:p>
            <a:pPr lvl="1"/>
            <a:r>
              <a:rPr lang="en-US" sz="4400" b="1" dirty="0" smtClean="0"/>
              <a:t>Long / tedious computations</a:t>
            </a:r>
          </a:p>
          <a:p>
            <a:pPr lvl="1"/>
            <a:r>
              <a:rPr lang="en-US" sz="4400" b="1" dirty="0" smtClean="0"/>
              <a:t>Geometric Proofs</a:t>
            </a:r>
          </a:p>
          <a:p>
            <a:pPr lvl="1"/>
            <a:r>
              <a:rPr lang="en-US" sz="4400" b="1" dirty="0" smtClean="0"/>
              <a:t>Imaginary Numbers</a:t>
            </a:r>
          </a:p>
          <a:p>
            <a:endParaRPr lang="en-US" sz="4400" b="1" dirty="0" smtClean="0"/>
          </a:p>
          <a:p>
            <a:r>
              <a:rPr lang="en-US" sz="4400" b="1" dirty="0" smtClean="0"/>
              <a:t>What’s given?</a:t>
            </a:r>
          </a:p>
          <a:p>
            <a:pPr lvl="1"/>
            <a:r>
              <a:rPr lang="en-US" sz="4400" b="1" dirty="0" smtClean="0"/>
              <a:t>All numbers are real numbers!</a:t>
            </a:r>
          </a:p>
          <a:p>
            <a:pPr lvl="1"/>
            <a:r>
              <a:rPr lang="en-US" sz="4400" b="1" dirty="0" smtClean="0"/>
              <a:t>Pictures are drawn to scale &amp; lie in a plane unless they say otherwise</a:t>
            </a:r>
          </a:p>
          <a:p>
            <a:pPr lvl="1"/>
            <a:r>
              <a:rPr lang="en-US" sz="4400" b="1" dirty="0" smtClean="0"/>
              <a:t>Many basic formulas (memorize them to save time!!)</a:t>
            </a:r>
          </a:p>
          <a:p>
            <a:pPr lvl="1"/>
            <a:endParaRPr lang="en-US" dirty="0" smtClean="0"/>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amond(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diamond(in)">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diamond(in)">
                                      <p:cBhvr>
                                        <p:cTn id="32" dur="20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diamond(in)">
                                      <p:cBhvr>
                                        <p:cTn id="37" dur="20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diamond(in)">
                                      <p:cBhvr>
                                        <p:cTn id="42"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English concepts are tested?</a:t>
            </a:r>
            <a:endParaRPr lang="en-US" b="1" dirty="0"/>
          </a:p>
        </p:txBody>
      </p:sp>
      <p:sp>
        <p:nvSpPr>
          <p:cNvPr id="3" name="Content Placeholder 2"/>
          <p:cNvSpPr>
            <a:spLocks noGrp="1"/>
          </p:cNvSpPr>
          <p:nvPr>
            <p:ph idx="1"/>
          </p:nvPr>
        </p:nvSpPr>
        <p:spPr/>
        <p:txBody>
          <a:bodyPr>
            <a:noAutofit/>
          </a:bodyPr>
          <a:lstStyle/>
          <a:p>
            <a:r>
              <a:rPr lang="en-US" b="1" dirty="0" smtClean="0"/>
              <a:t>Sentence Completion:</a:t>
            </a:r>
          </a:p>
          <a:p>
            <a:pPr marL="971550" lvl="1" indent="-514350">
              <a:buFont typeface="+mj-lt"/>
              <a:buAutoNum type="arabicPeriod"/>
            </a:pPr>
            <a:r>
              <a:rPr lang="en-US" sz="2400" b="1" dirty="0" smtClean="0"/>
              <a:t>Vocabulary-in-Context Questions: know how words are used in the context of the sentence, know definitions</a:t>
            </a:r>
          </a:p>
          <a:p>
            <a:pPr marL="971550" lvl="1" indent="-514350">
              <a:buFont typeface="+mj-lt"/>
              <a:buAutoNum type="arabicPeriod"/>
            </a:pPr>
            <a:r>
              <a:rPr lang="en-US" sz="2400" b="1" dirty="0" smtClean="0"/>
              <a:t>Logic-Based Questions: know the meanings of words and how the words are used to create a complicated sentence</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096948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What </a:t>
            </a:r>
            <a:r>
              <a:rPr lang="en-US" b="1" dirty="0" smtClean="0"/>
              <a:t>other English </a:t>
            </a:r>
            <a:r>
              <a:rPr lang="en-US" b="1" dirty="0"/>
              <a:t>concepts are tested?</a:t>
            </a:r>
          </a:p>
        </p:txBody>
      </p:sp>
      <p:sp>
        <p:nvSpPr>
          <p:cNvPr id="3" name="Content Placeholder 2"/>
          <p:cNvSpPr>
            <a:spLocks noGrp="1"/>
          </p:cNvSpPr>
          <p:nvPr>
            <p:ph idx="1"/>
          </p:nvPr>
        </p:nvSpPr>
        <p:spPr/>
        <p:txBody>
          <a:bodyPr/>
          <a:lstStyle/>
          <a:p>
            <a:pPr marL="571500" indent="-514350"/>
            <a:r>
              <a:rPr lang="en-US" b="1" dirty="0"/>
              <a:t>Passage-Based Reading</a:t>
            </a:r>
            <a:r>
              <a:rPr lang="en-US" b="1" dirty="0" smtClean="0"/>
              <a:t>:</a:t>
            </a:r>
          </a:p>
          <a:p>
            <a:pPr marL="571500" indent="-514350"/>
            <a:r>
              <a:rPr lang="en-US" b="1" dirty="0" smtClean="0"/>
              <a:t> </a:t>
            </a:r>
            <a:r>
              <a:rPr lang="en-US" b="1" dirty="0"/>
              <a:t>(100-850 words long)</a:t>
            </a:r>
          </a:p>
          <a:p>
            <a:pPr marL="971550" lvl="1" indent="-514350">
              <a:buFont typeface="+mj-lt"/>
              <a:buAutoNum type="arabicPeriod"/>
            </a:pPr>
            <a:r>
              <a:rPr lang="en-US" b="1" dirty="0"/>
              <a:t>Facts, Inferences, Assumptions</a:t>
            </a:r>
          </a:p>
          <a:p>
            <a:pPr marL="971550" lvl="1" indent="-514350">
              <a:buFont typeface="+mj-lt"/>
              <a:buAutoNum type="arabicPeriod"/>
            </a:pPr>
            <a:r>
              <a:rPr lang="en-US" b="1" dirty="0"/>
              <a:t>Logic, Style, Tone, Parallelism</a:t>
            </a:r>
          </a:p>
          <a:p>
            <a:pPr marL="971550" lvl="1" indent="-514350">
              <a:buFont typeface="+mj-lt"/>
              <a:buAutoNum type="arabicPeriod"/>
            </a:pPr>
            <a:r>
              <a:rPr lang="en-US" b="1" dirty="0"/>
              <a:t>Comprehension</a:t>
            </a:r>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22861025"/>
      </p:ext>
    </p:extLst>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What </a:t>
            </a:r>
            <a:r>
              <a:rPr lang="en-US" b="1" dirty="0" smtClean="0"/>
              <a:t>other English </a:t>
            </a:r>
            <a:r>
              <a:rPr lang="en-US" b="1" dirty="0"/>
              <a:t>concepts are tested?</a:t>
            </a:r>
          </a:p>
        </p:txBody>
      </p:sp>
      <p:sp>
        <p:nvSpPr>
          <p:cNvPr id="3" name="Content Placeholder 2"/>
          <p:cNvSpPr>
            <a:spLocks noGrp="1"/>
          </p:cNvSpPr>
          <p:nvPr>
            <p:ph idx="1"/>
          </p:nvPr>
        </p:nvSpPr>
        <p:spPr/>
        <p:txBody>
          <a:bodyPr>
            <a:normAutofit/>
          </a:bodyPr>
          <a:lstStyle/>
          <a:p>
            <a:pPr marL="571500" indent="-514350"/>
            <a:r>
              <a:rPr lang="en-US" sz="2800" b="1" dirty="0"/>
              <a:t>Writing – </a:t>
            </a:r>
            <a:r>
              <a:rPr lang="en-US" sz="2800" b="1" dirty="0" smtClean="0"/>
              <a:t>Recognizing </a:t>
            </a:r>
            <a:r>
              <a:rPr lang="en-US" sz="2800" b="1" dirty="0"/>
              <a:t>Errors</a:t>
            </a:r>
            <a:r>
              <a:rPr lang="en-US" sz="2800" b="1" dirty="0" smtClean="0"/>
              <a:t>:</a:t>
            </a:r>
          </a:p>
          <a:p>
            <a:pPr marL="571500" indent="-514350"/>
            <a:r>
              <a:rPr lang="en-US" sz="2800" b="1" dirty="0" smtClean="0"/>
              <a:t> </a:t>
            </a:r>
            <a:r>
              <a:rPr lang="en-US" sz="2800" b="1" dirty="0"/>
              <a:t>(Multiple Choice)</a:t>
            </a:r>
          </a:p>
          <a:p>
            <a:pPr marL="971550" lvl="1" indent="-514350">
              <a:buFont typeface="+mj-lt"/>
              <a:buAutoNum type="arabicPeriod"/>
            </a:pPr>
            <a:r>
              <a:rPr lang="en-US" sz="2800" b="1" dirty="0"/>
              <a:t>Sentence s</a:t>
            </a:r>
            <a:r>
              <a:rPr lang="en-US" sz="2800" b="1" dirty="0" smtClean="0"/>
              <a:t>tructure, proper </a:t>
            </a:r>
            <a:r>
              <a:rPr lang="en-US" sz="2800" b="1" dirty="0"/>
              <a:t>grammar, spelling, </a:t>
            </a:r>
            <a:r>
              <a:rPr lang="en-US" sz="2800" b="1" dirty="0" smtClean="0"/>
              <a:t>usage, capitalization </a:t>
            </a:r>
            <a:r>
              <a:rPr lang="en-US" sz="2800" b="1" dirty="0"/>
              <a:t>and </a:t>
            </a:r>
            <a:r>
              <a:rPr lang="en-US" sz="2800" b="1" dirty="0" smtClean="0"/>
              <a:t>punctuation</a:t>
            </a:r>
          </a:p>
          <a:p>
            <a:pPr marL="971550" lvl="1" indent="-514350">
              <a:buFont typeface="+mj-lt"/>
              <a:buAutoNum type="arabicPeriod"/>
            </a:pPr>
            <a:r>
              <a:rPr lang="en-US" sz="2800" b="1" dirty="0" smtClean="0"/>
              <a:t> Improving </a:t>
            </a:r>
            <a:r>
              <a:rPr lang="en-US" sz="2800" b="1" dirty="0"/>
              <a:t>paragraphs, selecting the “BEST” </a:t>
            </a:r>
            <a:r>
              <a:rPr lang="en-US" sz="2800" b="1" dirty="0" smtClean="0"/>
              <a:t>version</a:t>
            </a:r>
            <a:endParaRPr lang="en-US" sz="2800" b="1"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72741792"/>
      </p:ext>
    </p:extLst>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7024744" cy="1143000"/>
          </a:xfrm>
        </p:spPr>
        <p:txBody>
          <a:bodyPr>
            <a:normAutofit/>
          </a:bodyPr>
          <a:lstStyle/>
          <a:p>
            <a:r>
              <a:rPr lang="en-US" b="1" dirty="0" smtClean="0"/>
              <a:t>What about the essay?</a:t>
            </a:r>
            <a:endParaRPr lang="en-US" b="1" dirty="0"/>
          </a:p>
        </p:txBody>
      </p:sp>
      <p:sp>
        <p:nvSpPr>
          <p:cNvPr id="3" name="Content Placeholder 2"/>
          <p:cNvSpPr>
            <a:spLocks noGrp="1"/>
          </p:cNvSpPr>
          <p:nvPr>
            <p:ph idx="1"/>
          </p:nvPr>
        </p:nvSpPr>
        <p:spPr>
          <a:xfrm>
            <a:off x="1043492" y="1981200"/>
            <a:ext cx="6777317" cy="3851429"/>
          </a:xfrm>
        </p:spPr>
        <p:txBody>
          <a:bodyPr/>
          <a:lstStyle/>
          <a:p>
            <a:endParaRPr lang="en-US" dirty="0"/>
          </a:p>
        </p:txBody>
      </p:sp>
      <p:sp>
        <p:nvSpPr>
          <p:cNvPr id="4" name="Rectangle 3"/>
          <p:cNvSpPr/>
          <p:nvPr/>
        </p:nvSpPr>
        <p:spPr>
          <a:xfrm>
            <a:off x="1447800" y="2690336"/>
            <a:ext cx="5410200" cy="3108543"/>
          </a:xfrm>
          <a:prstGeom prst="rect">
            <a:avLst/>
          </a:prstGeom>
        </p:spPr>
        <p:txBody>
          <a:bodyPr wrap="square">
            <a:spAutoFit/>
          </a:bodyPr>
          <a:lstStyle/>
          <a:p>
            <a:r>
              <a:rPr lang="en-US" sz="2800" b="1" dirty="0"/>
              <a:t>The Essay: Well developed ideas, relevant supporting details, clear thesis, logically organized, elevated vocabulary, with a variety of syntax </a:t>
            </a:r>
            <a:r>
              <a:rPr lang="en-US" sz="2800" b="1" dirty="0" smtClean="0"/>
              <a:t>and appropriate </a:t>
            </a:r>
            <a:r>
              <a:rPr lang="en-US" sz="2800" b="1" dirty="0"/>
              <a:t>length</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76696858"/>
      </p:ext>
    </p:extLst>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0"/>
            <a:ext cx="7024744" cy="1143000"/>
          </a:xfrm>
        </p:spPr>
        <p:txBody>
          <a:bodyPr>
            <a:normAutofit fontScale="90000"/>
          </a:bodyPr>
          <a:lstStyle/>
          <a:p>
            <a:r>
              <a:rPr lang="en-US" b="1" dirty="0" smtClean="0"/>
              <a:t>Getting familiar with </a:t>
            </a:r>
            <a:r>
              <a:rPr lang="en-US" sz="4800" b="1" dirty="0" smtClean="0"/>
              <a:t>scorING!</a:t>
            </a:r>
            <a:endParaRPr lang="en-US" b="1" dirty="0"/>
          </a:p>
        </p:txBody>
      </p:sp>
      <p:sp>
        <p:nvSpPr>
          <p:cNvPr id="3" name="Content Placeholder 2"/>
          <p:cNvSpPr>
            <a:spLocks noGrp="1"/>
          </p:cNvSpPr>
          <p:nvPr>
            <p:ph idx="1"/>
          </p:nvPr>
        </p:nvSpPr>
        <p:spPr>
          <a:xfrm>
            <a:off x="457200" y="2057400"/>
            <a:ext cx="8686800" cy="4572000"/>
          </a:xfrm>
        </p:spPr>
        <p:txBody>
          <a:bodyPr>
            <a:normAutofit/>
          </a:bodyPr>
          <a:lstStyle/>
          <a:p>
            <a:r>
              <a:rPr lang="en-US" sz="3200" dirty="0" smtClean="0"/>
              <a:t>Total score:	600 - 2400</a:t>
            </a:r>
          </a:p>
          <a:p>
            <a:pPr lvl="1"/>
            <a:r>
              <a:rPr lang="en-US" sz="3200" dirty="0" smtClean="0"/>
              <a:t>Each section:	200 - 800</a:t>
            </a:r>
          </a:p>
          <a:p>
            <a:r>
              <a:rPr lang="en-US" sz="3200" dirty="0" smtClean="0"/>
              <a:t>Wrong Answer Penalty</a:t>
            </a:r>
          </a:p>
          <a:p>
            <a:pPr lvl="1"/>
            <a:r>
              <a:rPr lang="en-US" sz="3200" dirty="0" smtClean="0"/>
              <a:t>Cancels out the benefit of random guessing</a:t>
            </a:r>
          </a:p>
          <a:p>
            <a:pPr lvl="1"/>
            <a:r>
              <a:rPr lang="en-US" sz="3200" dirty="0" smtClean="0"/>
              <a:t>Only guess if you can eliminate</a:t>
            </a:r>
          </a:p>
          <a:p>
            <a:pPr lvl="1">
              <a:buNone/>
            </a:pPr>
            <a:r>
              <a:rPr lang="en-US" sz="3200" dirty="0" smtClean="0"/>
              <a:t> down to two answer choices!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81000"/>
            <a:ext cx="7024744" cy="1143000"/>
          </a:xfrm>
        </p:spPr>
        <p:txBody>
          <a:bodyPr>
            <a:normAutofit fontScale="90000"/>
          </a:bodyPr>
          <a:lstStyle/>
          <a:p>
            <a:r>
              <a:rPr lang="en-US" b="1" dirty="0" smtClean="0"/>
              <a:t>Think like the test developer</a:t>
            </a:r>
            <a:r>
              <a:rPr lang="en-US" sz="4800" b="1" dirty="0" smtClean="0"/>
              <a:t>!</a:t>
            </a:r>
            <a:endParaRPr lang="en-US" sz="4800" b="1" dirty="0"/>
          </a:p>
        </p:txBody>
      </p:sp>
      <p:sp>
        <p:nvSpPr>
          <p:cNvPr id="3" name="Content Placeholder 2"/>
          <p:cNvSpPr>
            <a:spLocks noGrp="1"/>
          </p:cNvSpPr>
          <p:nvPr>
            <p:ph idx="1"/>
          </p:nvPr>
        </p:nvSpPr>
        <p:spPr>
          <a:xfrm>
            <a:off x="304800" y="1447800"/>
            <a:ext cx="8686800" cy="5105400"/>
          </a:xfrm>
        </p:spPr>
        <p:txBody>
          <a:bodyPr>
            <a:normAutofit lnSpcReduction="10000"/>
          </a:bodyPr>
          <a:lstStyle/>
          <a:p>
            <a:r>
              <a:rPr lang="en-US" b="1" dirty="0" smtClean="0">
                <a:solidFill>
                  <a:schemeClr val="tx1"/>
                </a:solidFill>
              </a:rPr>
              <a:t>SAT ranks questions</a:t>
            </a:r>
          </a:p>
          <a:p>
            <a:pPr lvl="1"/>
            <a:r>
              <a:rPr lang="en-US" b="1" dirty="0" smtClean="0">
                <a:solidFill>
                  <a:schemeClr val="accent1"/>
                </a:solidFill>
              </a:rPr>
              <a:t>Easy, Medium, and Hard</a:t>
            </a:r>
          </a:p>
          <a:p>
            <a:r>
              <a:rPr lang="en-US" b="1" dirty="0" smtClean="0">
                <a:solidFill>
                  <a:schemeClr val="tx1"/>
                </a:solidFill>
              </a:rPr>
              <a:t>The </a:t>
            </a:r>
            <a:r>
              <a:rPr lang="en-US" b="1" dirty="0">
                <a:solidFill>
                  <a:schemeClr val="tx1"/>
                </a:solidFill>
              </a:rPr>
              <a:t>questions in each section are in order </a:t>
            </a:r>
            <a:r>
              <a:rPr lang="en-US" b="1" dirty="0" smtClean="0">
                <a:solidFill>
                  <a:schemeClr val="tx1"/>
                </a:solidFill>
              </a:rPr>
              <a:t>by </a:t>
            </a:r>
            <a:r>
              <a:rPr lang="en-US" b="1" dirty="0">
                <a:solidFill>
                  <a:schemeClr val="tx1"/>
                </a:solidFill>
              </a:rPr>
              <a:t>difficulty</a:t>
            </a:r>
          </a:p>
          <a:p>
            <a:pPr lvl="1"/>
            <a:r>
              <a:rPr lang="en-US" b="1" u="sng" dirty="0">
                <a:solidFill>
                  <a:schemeClr val="tx1"/>
                </a:solidFill>
              </a:rPr>
              <a:t>EXCEPT</a:t>
            </a:r>
            <a:r>
              <a:rPr lang="en-US" b="1" dirty="0">
                <a:solidFill>
                  <a:schemeClr val="tx1"/>
                </a:solidFill>
              </a:rPr>
              <a:t> in the </a:t>
            </a:r>
            <a:r>
              <a:rPr lang="en-US" b="1" dirty="0" smtClean="0">
                <a:solidFill>
                  <a:schemeClr val="tx1"/>
                </a:solidFill>
              </a:rPr>
              <a:t>Passage-Based Reading , Sentence Completion, and Improving Paragraphs Sections (the simplicity or difficulty of questions presented is completely </a:t>
            </a:r>
            <a:r>
              <a:rPr lang="en-US" b="1" i="1" dirty="0" smtClean="0">
                <a:solidFill>
                  <a:schemeClr val="tx1"/>
                </a:solidFill>
              </a:rPr>
              <a:t>random. The easiest questions could be at the end of the section or from the final passage!)</a:t>
            </a:r>
          </a:p>
          <a:p>
            <a:pPr lvl="1"/>
            <a:r>
              <a:rPr lang="en-US" b="1" dirty="0" smtClean="0">
                <a:solidFill>
                  <a:schemeClr val="tx1"/>
                </a:solidFill>
              </a:rPr>
              <a:t>In Math section that has Grid-In questions: Multiple Choice are ordered, then Grid-In are ordered</a:t>
            </a:r>
          </a:p>
          <a:p>
            <a:r>
              <a:rPr lang="en-US" b="1" dirty="0">
                <a:solidFill>
                  <a:schemeClr val="tx1"/>
                </a:solidFill>
              </a:rPr>
              <a:t>Understanding the order of difficulty </a:t>
            </a:r>
            <a:r>
              <a:rPr lang="en-US" b="1" dirty="0" smtClean="0">
                <a:solidFill>
                  <a:schemeClr val="tx1"/>
                </a:solidFill>
              </a:rPr>
              <a:t>can </a:t>
            </a:r>
            <a:r>
              <a:rPr lang="en-US" b="1" dirty="0">
                <a:solidFill>
                  <a:schemeClr val="tx1"/>
                </a:solidFill>
              </a:rPr>
              <a:t>be a huge advantage if your goal is 600 or less in </a:t>
            </a:r>
            <a:r>
              <a:rPr lang="en-US" b="1" dirty="0" smtClean="0">
                <a:solidFill>
                  <a:schemeClr val="tx1"/>
                </a:solidFill>
              </a:rPr>
              <a:t>a </a:t>
            </a:r>
            <a:r>
              <a:rPr lang="en-US" b="1" dirty="0">
                <a:solidFill>
                  <a:schemeClr val="tx1"/>
                </a:solidFill>
              </a:rPr>
              <a:t>section.  </a:t>
            </a:r>
          </a:p>
          <a:p>
            <a:r>
              <a:rPr lang="en-US" b="1" dirty="0">
                <a:solidFill>
                  <a:schemeClr val="tx1"/>
                </a:solidFill>
              </a:rPr>
              <a:t>Focusing your time on the easy/medium questions </a:t>
            </a:r>
            <a:r>
              <a:rPr lang="en-US" b="1" dirty="0" smtClean="0">
                <a:solidFill>
                  <a:schemeClr val="tx1"/>
                </a:solidFill>
              </a:rPr>
              <a:t>gives </a:t>
            </a:r>
            <a:r>
              <a:rPr lang="en-US" b="1" dirty="0">
                <a:solidFill>
                  <a:schemeClr val="tx1"/>
                </a:solidFill>
              </a:rPr>
              <a:t>you more time per question.</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76376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linds(horizontal)">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blinds(horizontal)">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blinds(horizontal)">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7620000" cy="801136"/>
          </a:xfrm>
        </p:spPr>
        <p:txBody>
          <a:bodyPr>
            <a:normAutofit/>
          </a:bodyPr>
          <a:lstStyle/>
          <a:p>
            <a:r>
              <a:rPr lang="en-US" sz="3100" b="1" dirty="0" smtClean="0"/>
              <a:t>Getting familiar with </a:t>
            </a:r>
            <a:r>
              <a:rPr lang="en-US" sz="4400" b="1" dirty="0" smtClean="0"/>
              <a:t>Scoring</a:t>
            </a:r>
            <a:endParaRPr lang="en-US" sz="4400" b="1" dirty="0"/>
          </a:p>
        </p:txBody>
      </p:sp>
      <p:sp>
        <p:nvSpPr>
          <p:cNvPr id="3" name="Content Placeholder 2"/>
          <p:cNvSpPr>
            <a:spLocks noGrp="1"/>
          </p:cNvSpPr>
          <p:nvPr>
            <p:ph idx="1"/>
          </p:nvPr>
        </p:nvSpPr>
        <p:spPr>
          <a:xfrm>
            <a:off x="1043492" y="1600201"/>
            <a:ext cx="6777317" cy="3733800"/>
          </a:xfrm>
        </p:spPr>
        <p:txBody>
          <a:bodyPr>
            <a:normAutofit/>
          </a:bodyPr>
          <a:lstStyle/>
          <a:p>
            <a:r>
              <a:rPr lang="en-US" b="1" dirty="0" smtClean="0"/>
              <a:t>How is the SAT scored?</a:t>
            </a:r>
          </a:p>
          <a:p>
            <a:pPr lvl="1"/>
            <a:r>
              <a:rPr lang="en-US" b="1" dirty="0" smtClean="0"/>
              <a:t>Correct Answer		+1</a:t>
            </a:r>
          </a:p>
          <a:p>
            <a:pPr lvl="1"/>
            <a:r>
              <a:rPr lang="en-US" b="1" dirty="0" smtClean="0"/>
              <a:t>Blank			+0</a:t>
            </a:r>
          </a:p>
          <a:p>
            <a:pPr lvl="1"/>
            <a:r>
              <a:rPr lang="en-US" b="1" dirty="0" smtClean="0"/>
              <a:t>Wrong MC		- .25</a:t>
            </a:r>
          </a:p>
          <a:p>
            <a:pPr lvl="1"/>
            <a:r>
              <a:rPr lang="en-US" b="1" dirty="0" smtClean="0"/>
              <a:t>Wrong Grid-in		- 0</a:t>
            </a:r>
          </a:p>
          <a:p>
            <a:pPr lvl="1">
              <a:buNone/>
            </a:pPr>
            <a:endParaRPr lang="en-US" b="1" dirty="0" smtClean="0"/>
          </a:p>
          <a:p>
            <a:pPr>
              <a:buNone/>
            </a:pPr>
            <a:r>
              <a:rPr lang="en-US" b="1" dirty="0" smtClean="0"/>
              <a:t>Is it better to get one really hard question correct, or 5 easy to medium questions correct?</a:t>
            </a:r>
          </a:p>
        </p:txBody>
      </p:sp>
      <p:sp>
        <p:nvSpPr>
          <p:cNvPr id="4" name="TextBox 3"/>
          <p:cNvSpPr txBox="1"/>
          <p:nvPr/>
        </p:nvSpPr>
        <p:spPr>
          <a:xfrm>
            <a:off x="1600200" y="5257800"/>
            <a:ext cx="5904180" cy="954107"/>
          </a:xfrm>
          <a:prstGeom prst="rect">
            <a:avLst/>
          </a:prstGeom>
          <a:noFill/>
        </p:spPr>
        <p:txBody>
          <a:bodyPr wrap="none" rtlCol="0">
            <a:spAutoFit/>
          </a:bodyPr>
          <a:lstStyle/>
          <a:p>
            <a:r>
              <a:rPr lang="en-US" sz="2800" b="1" dirty="0" smtClean="0">
                <a:solidFill>
                  <a:srgbClr val="FF0000"/>
                </a:solidFill>
              </a:rPr>
              <a:t>5 Easy!!! Easy and hard questions</a:t>
            </a:r>
          </a:p>
          <a:p>
            <a:r>
              <a:rPr lang="en-US" sz="2800" b="1" dirty="0" smtClean="0">
                <a:solidFill>
                  <a:srgbClr val="FF0000"/>
                </a:solidFill>
              </a:rPr>
              <a:t> are scored the same!!</a:t>
            </a:r>
            <a:endParaRPr lang="en-US" sz="28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amond(in)">
                                      <p:cBhvr>
                                        <p:cTn id="10" dur="2000"/>
                                        <p:tgtEl>
                                          <p:spTgt spid="3">
                                            <p:txEl>
                                              <p:pRg st="1" end="1"/>
                                            </p:txEl>
                                          </p:spTgt>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amond(in)">
                                      <p:cBhvr>
                                        <p:cTn id="13" dur="2000"/>
                                        <p:tgtEl>
                                          <p:spTgt spid="3">
                                            <p:txEl>
                                              <p:pRg st="2" end="2"/>
                                            </p:txEl>
                                          </p:spTgt>
                                        </p:tgtEl>
                                      </p:cBhvr>
                                    </p:animEffect>
                                  </p:childTnLst>
                                </p:cTn>
                              </p:par>
                              <p:par>
                                <p:cTn id="14" presetID="8" presetClass="entr" presetSubtype="16"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amond(in)">
                                      <p:cBhvr>
                                        <p:cTn id="16" dur="2000"/>
                                        <p:tgtEl>
                                          <p:spTgt spid="3">
                                            <p:txEl>
                                              <p:pRg st="3" end="3"/>
                                            </p:txEl>
                                          </p:spTgt>
                                        </p:tgtEl>
                                      </p:cBhvr>
                                    </p:animEffect>
                                  </p:childTnLst>
                                </p:cTn>
                              </p:par>
                              <p:par>
                                <p:cTn id="17" presetID="8" presetClass="entr" presetSubtype="16"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amond(in)">
                                      <p:cBhvr>
                                        <p:cTn id="19" dur="20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8" presetClass="entr" presetSubtype="16" fill="hold" grpId="0"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diamond(in)">
                                      <p:cBhvr>
                                        <p:cTn id="24" dur="20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5" presetClass="entr" presetSubtype="0" fill="hold" nodeType="click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2000"/>
                                        <p:tgtEl>
                                          <p:spTgt spid="4">
                                            <p:txEl>
                                              <p:pRg st="0" end="0"/>
                                            </p:txEl>
                                          </p:spTgt>
                                        </p:tgtEl>
                                      </p:cBhvr>
                                    </p:animEffect>
                                    <p:anim calcmode="lin" valueType="num">
                                      <p:cBhvr>
                                        <p:cTn id="30" dur="2000" fill="hold"/>
                                        <p:tgtEl>
                                          <p:spTgt spid="4">
                                            <p:txEl>
                                              <p:pRg st="0" end="0"/>
                                            </p:txEl>
                                          </p:spTgt>
                                        </p:tgtEl>
                                        <p:attrNameLst>
                                          <p:attrName>ppt_w</p:attrName>
                                        </p:attrNameLst>
                                      </p:cBhvr>
                                      <p:tavLst>
                                        <p:tav tm="0" fmla="#ppt_w*sin(2.5*pi*$)">
                                          <p:val>
                                            <p:fltVal val="0"/>
                                          </p:val>
                                        </p:tav>
                                        <p:tav tm="100000">
                                          <p:val>
                                            <p:fltVal val="1"/>
                                          </p:val>
                                        </p:tav>
                                      </p:tavLst>
                                    </p:anim>
                                    <p:anim calcmode="lin" valueType="num">
                                      <p:cBhvr>
                                        <p:cTn id="31" dur="2000" fill="hold"/>
                                        <p:tgtEl>
                                          <p:spTgt spid="4">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45" presetClass="entr" presetSubtype="0" fill="hold" nodeType="clickEffect">
                                  <p:stCondLst>
                                    <p:cond delay="0"/>
                                  </p:stCondLst>
                                  <p:childTnLst>
                                    <p:set>
                                      <p:cBhvr>
                                        <p:cTn id="35" dur="1" fill="hold">
                                          <p:stCondLst>
                                            <p:cond delay="0"/>
                                          </p:stCondLst>
                                        </p:cTn>
                                        <p:tgtEl>
                                          <p:spTgt spid="4">
                                            <p:txEl>
                                              <p:pRg st="1" end="1"/>
                                            </p:txEl>
                                          </p:spTgt>
                                        </p:tgtEl>
                                        <p:attrNameLst>
                                          <p:attrName>style.visibility</p:attrName>
                                        </p:attrNameLst>
                                      </p:cBhvr>
                                      <p:to>
                                        <p:strVal val="visible"/>
                                      </p:to>
                                    </p:set>
                                    <p:animEffect transition="in" filter="fade">
                                      <p:cBhvr>
                                        <p:cTn id="36" dur="2000"/>
                                        <p:tgtEl>
                                          <p:spTgt spid="4">
                                            <p:txEl>
                                              <p:pRg st="1" end="1"/>
                                            </p:txEl>
                                          </p:spTgt>
                                        </p:tgtEl>
                                      </p:cBhvr>
                                    </p:animEffect>
                                    <p:anim calcmode="lin" valueType="num">
                                      <p:cBhvr>
                                        <p:cTn id="37" dur="2000" fill="hold"/>
                                        <p:tgtEl>
                                          <p:spTgt spid="4">
                                            <p:txEl>
                                              <p:pRg st="1" end="1"/>
                                            </p:txEl>
                                          </p:spTgt>
                                        </p:tgtEl>
                                        <p:attrNameLst>
                                          <p:attrName>ppt_w</p:attrName>
                                        </p:attrNameLst>
                                      </p:cBhvr>
                                      <p:tavLst>
                                        <p:tav tm="0" fmla="#ppt_w*sin(2.5*pi*$)">
                                          <p:val>
                                            <p:fltVal val="0"/>
                                          </p:val>
                                        </p:tav>
                                        <p:tav tm="100000">
                                          <p:val>
                                            <p:fltVal val="1"/>
                                          </p:val>
                                        </p:tav>
                                      </p:tavLst>
                                    </p:anim>
                                    <p:anim calcmode="lin" valueType="num">
                                      <p:cBhvr>
                                        <p:cTn id="38" dur="2000" fill="hold"/>
                                        <p:tgtEl>
                                          <p:spTgt spid="4">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your score goal?</a:t>
            </a:r>
            <a:endParaRPr lang="en-US" dirty="0"/>
          </a:p>
        </p:txBody>
      </p:sp>
      <p:sp>
        <p:nvSpPr>
          <p:cNvPr id="3" name="Content Placeholder 2"/>
          <p:cNvSpPr>
            <a:spLocks noGrp="1"/>
          </p:cNvSpPr>
          <p:nvPr>
            <p:ph idx="1"/>
          </p:nvPr>
        </p:nvSpPr>
        <p:spPr>
          <a:xfrm>
            <a:off x="0" y="762000"/>
            <a:ext cx="9144000" cy="5867400"/>
          </a:xfrm>
        </p:spPr>
        <p:txBody>
          <a:bodyPr>
            <a:normAutofit/>
          </a:bodyPr>
          <a:lstStyle/>
          <a:p>
            <a:r>
              <a:rPr lang="en-US" dirty="0" smtClean="0"/>
              <a:t>     You might not need to answer every question!</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a:spcBef>
                <a:spcPct val="50000"/>
              </a:spcBef>
            </a:pPr>
            <a:r>
              <a:rPr lang="en-US" dirty="0" smtClean="0">
                <a:solidFill>
                  <a:schemeClr val="tx1"/>
                </a:solidFill>
              </a:rPr>
              <a:t>But make </a:t>
            </a:r>
            <a:r>
              <a:rPr lang="en-US" dirty="0">
                <a:solidFill>
                  <a:schemeClr val="tx1"/>
                </a:solidFill>
              </a:rPr>
              <a:t>sure you don’t skip too many questions.</a:t>
            </a:r>
          </a:p>
          <a:p>
            <a:endParaRPr lang="en-US" dirty="0" smtClean="0"/>
          </a:p>
          <a:p>
            <a:endParaRPr lang="en-US" dirty="0"/>
          </a:p>
        </p:txBody>
      </p:sp>
      <p:pic>
        <p:nvPicPr>
          <p:cNvPr id="4" name="Picture 3" descr="HS5ClipImage_41e53e18"/>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533400" y="2209800"/>
            <a:ext cx="8107680" cy="38862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937366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90600"/>
            <a:ext cx="7024744" cy="496336"/>
          </a:xfrm>
        </p:spPr>
        <p:txBody>
          <a:bodyPr>
            <a:normAutofit fontScale="90000"/>
          </a:bodyPr>
          <a:lstStyle/>
          <a:p>
            <a:r>
              <a:rPr lang="en-US" b="1" dirty="0" smtClean="0"/>
              <a:t>What is the SAT?</a:t>
            </a:r>
            <a:endParaRPr lang="en-US" b="1" dirty="0"/>
          </a:p>
        </p:txBody>
      </p:sp>
      <p:sp>
        <p:nvSpPr>
          <p:cNvPr id="3" name="Content Placeholder 2"/>
          <p:cNvSpPr>
            <a:spLocks noGrp="1"/>
          </p:cNvSpPr>
          <p:nvPr>
            <p:ph idx="1"/>
          </p:nvPr>
        </p:nvSpPr>
        <p:spPr>
          <a:xfrm>
            <a:off x="914400" y="1676400"/>
            <a:ext cx="7520940" cy="4265649"/>
          </a:xfrm>
        </p:spPr>
        <p:txBody>
          <a:bodyPr>
            <a:noAutofit/>
          </a:bodyPr>
          <a:lstStyle/>
          <a:p>
            <a:r>
              <a:rPr lang="en-US" sz="2800" dirty="0" smtClean="0">
                <a:latin typeface="Arial Black" pitchFamily="34" charset="0"/>
              </a:rPr>
              <a:t>SAT = Scholastic Aptitude Test</a:t>
            </a:r>
          </a:p>
          <a:p>
            <a:r>
              <a:rPr lang="en-US" sz="2800" dirty="0" smtClean="0">
                <a:latin typeface="Arial Black" pitchFamily="34" charset="0"/>
              </a:rPr>
              <a:t>The nation’s most widely used college entrance exam</a:t>
            </a:r>
          </a:p>
          <a:p>
            <a:r>
              <a:rPr lang="en-US" sz="2800" dirty="0" smtClean="0">
                <a:latin typeface="Arial Black" pitchFamily="34" charset="0"/>
              </a:rPr>
              <a:t>A standardized test</a:t>
            </a:r>
          </a:p>
          <a:p>
            <a:pPr lvl="1"/>
            <a:r>
              <a:rPr lang="en-US" sz="2800" b="1" dirty="0" smtClean="0">
                <a:latin typeface="Arial Black" pitchFamily="34" charset="0"/>
              </a:rPr>
              <a:t>It is PREDICTABLE!!!</a:t>
            </a:r>
          </a:p>
          <a:p>
            <a:r>
              <a:rPr lang="en-US" sz="2800" dirty="0" smtClean="0">
                <a:latin typeface="Arial Black" pitchFamily="34" charset="0"/>
              </a:rPr>
              <a:t>Used to compare a student’s aptitude without regard to </a:t>
            </a:r>
            <a:r>
              <a:rPr lang="en-US" sz="2800" dirty="0" err="1" smtClean="0">
                <a:latin typeface="Arial Black" pitchFamily="34" charset="0"/>
              </a:rPr>
              <a:t>ethicity</a:t>
            </a:r>
            <a:r>
              <a:rPr lang="en-US" sz="2800" dirty="0" smtClean="0">
                <a:latin typeface="Arial Black" pitchFamily="34" charset="0"/>
              </a:rPr>
              <a:t>, origins, cultural background, education, </a:t>
            </a:r>
            <a:r>
              <a:rPr lang="en-US" sz="2800" dirty="0" err="1" smtClean="0">
                <a:latin typeface="Arial Black" pitchFamily="34" charset="0"/>
              </a:rPr>
              <a:t>etc</a:t>
            </a:r>
            <a:endParaRPr lang="en-US" sz="2800" dirty="0">
              <a:latin typeface="Arial Black"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my GOAL??</a:t>
            </a:r>
            <a:endParaRPr lang="en-US" dirty="0"/>
          </a:p>
        </p:txBody>
      </p:sp>
      <p:sp>
        <p:nvSpPr>
          <p:cNvPr id="3" name="Content Placeholder 2"/>
          <p:cNvSpPr>
            <a:spLocks noGrp="1"/>
          </p:cNvSpPr>
          <p:nvPr>
            <p:ph idx="1"/>
          </p:nvPr>
        </p:nvSpPr>
        <p:spPr/>
        <p:txBody>
          <a:bodyPr>
            <a:normAutofit/>
          </a:bodyPr>
          <a:lstStyle/>
          <a:p>
            <a:r>
              <a:rPr lang="en-US" sz="7200" b="1" dirty="0" smtClean="0"/>
              <a:t>SCORE AS MANY POINTS AS POSSIBLE!!!</a:t>
            </a:r>
            <a:endParaRPr lang="en-US" sz="7200" b="1" dirty="0"/>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133446" y="457200"/>
            <a:ext cx="7024744" cy="1143000"/>
          </a:xfrm>
        </p:spPr>
        <p:txBody>
          <a:bodyPr>
            <a:normAutofit/>
          </a:bodyPr>
          <a:lstStyle/>
          <a:p>
            <a:r>
              <a:rPr lang="en-US" sz="3600" b="1" dirty="0" smtClean="0"/>
              <a:t>Get MORE familiar with format</a:t>
            </a:r>
            <a:r>
              <a:rPr lang="en-US" sz="3600" b="1" dirty="0"/>
              <a:t>!</a:t>
            </a:r>
          </a:p>
        </p:txBody>
      </p:sp>
      <p:sp>
        <p:nvSpPr>
          <p:cNvPr id="3" name="Content Placeholder 2"/>
          <p:cNvSpPr>
            <a:spLocks noGrp="1"/>
          </p:cNvSpPr>
          <p:nvPr>
            <p:ph idx="1"/>
          </p:nvPr>
        </p:nvSpPr>
        <p:spPr/>
        <p:txBody>
          <a:bodyPr>
            <a:normAutofit lnSpcReduction="10000"/>
          </a:bodyPr>
          <a:lstStyle/>
          <a:p>
            <a:r>
              <a:rPr lang="en-US" dirty="0" smtClean="0"/>
              <a:t>Approximate distribution of difficulty levels:</a:t>
            </a:r>
          </a:p>
          <a:p>
            <a:endParaRPr lang="en-US" dirty="0"/>
          </a:p>
          <a:p>
            <a:endParaRPr lang="en-US" dirty="0" smtClean="0"/>
          </a:p>
          <a:p>
            <a:endParaRPr lang="en-US" dirty="0"/>
          </a:p>
          <a:p>
            <a:endParaRPr lang="en-US" dirty="0" smtClean="0"/>
          </a:p>
          <a:p>
            <a:r>
              <a:rPr lang="en-US" b="1" dirty="0" smtClean="0"/>
              <a:t>Depending on the score you want to achieve, you may not have to answer any hard questions!</a:t>
            </a:r>
          </a:p>
          <a:p>
            <a:endParaRPr lang="en-US" dirty="0"/>
          </a:p>
        </p:txBody>
      </p:sp>
      <p:pic>
        <p:nvPicPr>
          <p:cNvPr id="4" name="Picture 2" descr="HS5ClipImage_4231c862"/>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457200" y="1905000"/>
            <a:ext cx="8377237" cy="233521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125785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838200"/>
            <a:ext cx="7024744" cy="1143000"/>
          </a:xfrm>
        </p:spPr>
        <p:txBody>
          <a:bodyPr>
            <a:normAutofit/>
          </a:bodyPr>
          <a:lstStyle/>
          <a:p>
            <a:r>
              <a:rPr lang="en-US" b="1" dirty="0" smtClean="0"/>
              <a:t>It’s important to know that--</a:t>
            </a:r>
            <a:endParaRPr lang="en-US" sz="4800" b="1" dirty="0"/>
          </a:p>
        </p:txBody>
      </p:sp>
      <p:sp>
        <p:nvSpPr>
          <p:cNvPr id="3" name="Content Placeholder 2"/>
          <p:cNvSpPr>
            <a:spLocks noGrp="1"/>
          </p:cNvSpPr>
          <p:nvPr>
            <p:ph idx="1"/>
          </p:nvPr>
        </p:nvSpPr>
        <p:spPr>
          <a:xfrm>
            <a:off x="685800" y="2286001"/>
            <a:ext cx="7772400" cy="3581400"/>
          </a:xfrm>
        </p:spPr>
        <p:txBody>
          <a:bodyPr>
            <a:normAutofit/>
          </a:bodyPr>
          <a:lstStyle/>
          <a:p>
            <a:r>
              <a:rPr lang="en-US" b="1" dirty="0" smtClean="0"/>
              <a:t>You can only work on one section at a time</a:t>
            </a:r>
          </a:p>
          <a:p>
            <a:pPr lvl="1"/>
            <a:r>
              <a:rPr lang="en-US" b="1" dirty="0" smtClean="0"/>
              <a:t>No going back to previous sections</a:t>
            </a:r>
          </a:p>
          <a:p>
            <a:pPr lvl="1"/>
            <a:r>
              <a:rPr lang="en-US" b="1" dirty="0" smtClean="0"/>
              <a:t>It’s ok to skip around within the section</a:t>
            </a:r>
          </a:p>
          <a:p>
            <a:r>
              <a:rPr lang="en-US" b="1" dirty="0" smtClean="0"/>
              <a:t>Don’t be surprised by the Math Grid-Ins</a:t>
            </a:r>
          </a:p>
          <a:p>
            <a:r>
              <a:rPr lang="en-US" b="1" dirty="0" smtClean="0"/>
              <a:t>The sections won’t be in the same order and breaks won’t always be in the same places</a:t>
            </a:r>
          </a:p>
          <a:p>
            <a:r>
              <a:rPr lang="en-US" b="1" dirty="0" smtClean="0"/>
              <a:t>You may only have 30-60 seconds to answer a question—so work quickly but carefully.</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blinds(horizontal)">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85800"/>
            <a:ext cx="7024744" cy="1143000"/>
          </a:xfrm>
        </p:spPr>
        <p:txBody>
          <a:bodyPr>
            <a:normAutofit fontScale="90000"/>
          </a:bodyPr>
          <a:lstStyle/>
          <a:p>
            <a:r>
              <a:rPr lang="en-US" b="1" dirty="0" smtClean="0"/>
              <a:t>Getting familiar with: </a:t>
            </a:r>
            <a:r>
              <a:rPr lang="en-US" sz="4800" b="1" dirty="0" smtClean="0"/>
              <a:t>TIMING!</a:t>
            </a:r>
            <a:endParaRPr lang="en-US" b="1" dirty="0"/>
          </a:p>
        </p:txBody>
      </p:sp>
      <p:sp>
        <p:nvSpPr>
          <p:cNvPr id="3" name="Content Placeholder 2"/>
          <p:cNvSpPr>
            <a:spLocks noGrp="1"/>
          </p:cNvSpPr>
          <p:nvPr>
            <p:ph idx="1"/>
          </p:nvPr>
        </p:nvSpPr>
        <p:spPr>
          <a:xfrm>
            <a:off x="1043492" y="1905000"/>
            <a:ext cx="6777317" cy="3927629"/>
          </a:xfrm>
        </p:spPr>
        <p:txBody>
          <a:bodyPr>
            <a:normAutofit/>
          </a:bodyPr>
          <a:lstStyle/>
          <a:p>
            <a:r>
              <a:rPr lang="en-US" b="1" dirty="0" smtClean="0"/>
              <a:t>WORK THE WHOLE TIME!!</a:t>
            </a:r>
          </a:p>
          <a:p>
            <a:pPr lvl="1"/>
            <a:r>
              <a:rPr lang="en-US" sz="2400" b="1" dirty="0" smtClean="0"/>
              <a:t>Don’t get finished and fall asleep</a:t>
            </a:r>
          </a:p>
          <a:p>
            <a:pPr lvl="1"/>
            <a:r>
              <a:rPr lang="en-US" sz="2400" b="1" dirty="0" smtClean="0"/>
              <a:t>Go back through the questions are work on ones that you either skipped or guessed on</a:t>
            </a:r>
          </a:p>
          <a:p>
            <a:r>
              <a:rPr lang="en-US" b="1" dirty="0" smtClean="0"/>
              <a:t>Know when the time is up and keep an eye on the clock</a:t>
            </a:r>
          </a:p>
          <a:p>
            <a:r>
              <a:rPr lang="en-US" b="1" dirty="0" smtClean="0"/>
              <a:t>You have a little over </a:t>
            </a:r>
            <a:r>
              <a:rPr lang="en-US" b="1" u="sng" dirty="0" smtClean="0"/>
              <a:t>one minute</a:t>
            </a:r>
            <a:r>
              <a:rPr lang="en-US" b="1" dirty="0" smtClean="0"/>
              <a:t> to answer each math question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85800"/>
            <a:ext cx="7024744" cy="609600"/>
          </a:xfrm>
        </p:spPr>
        <p:txBody>
          <a:bodyPr>
            <a:normAutofit/>
          </a:bodyPr>
          <a:lstStyle/>
          <a:p>
            <a:r>
              <a:rPr lang="en-US" sz="3200" b="1" dirty="0" smtClean="0"/>
              <a:t>Getting familiar with: Directions!</a:t>
            </a:r>
            <a:endParaRPr lang="en-US" sz="3200" b="1" dirty="0"/>
          </a:p>
        </p:txBody>
      </p:sp>
      <p:sp>
        <p:nvSpPr>
          <p:cNvPr id="3" name="Content Placeholder 2"/>
          <p:cNvSpPr>
            <a:spLocks noGrp="1"/>
          </p:cNvSpPr>
          <p:nvPr>
            <p:ph idx="1"/>
          </p:nvPr>
        </p:nvSpPr>
        <p:spPr>
          <a:xfrm>
            <a:off x="1066800" y="1371600"/>
            <a:ext cx="6777317" cy="4800600"/>
          </a:xfrm>
        </p:spPr>
        <p:txBody>
          <a:bodyPr>
            <a:normAutofit lnSpcReduction="10000"/>
          </a:bodyPr>
          <a:lstStyle/>
          <a:p>
            <a:r>
              <a:rPr lang="en-US" sz="3000" b="1" dirty="0" smtClean="0">
                <a:solidFill>
                  <a:schemeClr val="accent1"/>
                </a:solidFill>
              </a:rPr>
              <a:t>For Math</a:t>
            </a:r>
            <a:r>
              <a:rPr lang="en-US" b="1" dirty="0" smtClean="0"/>
              <a:t>:</a:t>
            </a:r>
          </a:p>
          <a:p>
            <a:pPr lvl="1"/>
            <a:r>
              <a:rPr lang="en-US" b="1" dirty="0" smtClean="0"/>
              <a:t>Multiple Choice</a:t>
            </a:r>
          </a:p>
          <a:p>
            <a:pPr lvl="1">
              <a:buNone/>
            </a:pPr>
            <a:r>
              <a:rPr lang="en-US" b="1" dirty="0" smtClean="0"/>
              <a:t>	“Solve each problem in the section. Then decide which is the best of the choices given and mark your answer on the answer sheet.”</a:t>
            </a:r>
          </a:p>
          <a:p>
            <a:pPr lvl="1"/>
            <a:r>
              <a:rPr lang="en-US" b="1" dirty="0" smtClean="0"/>
              <a:t>Grid – In</a:t>
            </a:r>
          </a:p>
          <a:p>
            <a:pPr lvl="1">
              <a:buNone/>
            </a:pPr>
            <a:r>
              <a:rPr lang="en-US" b="1" dirty="0" smtClean="0"/>
              <a:t>	“Questions # - # require you to solve the problem and enter your answer by marking the circles in the special grid on your answer sheet, as shown in the examples below.”</a:t>
            </a:r>
          </a:p>
          <a:p>
            <a:pPr lvl="2"/>
            <a:r>
              <a:rPr lang="en-US" b="1" dirty="0" smtClean="0"/>
              <a:t>HINT: You don’t want to have to look at the examples!! It wastes too much time!	</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heckerboard(across)">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85800"/>
            <a:ext cx="7382434" cy="801136"/>
          </a:xfrm>
        </p:spPr>
        <p:txBody>
          <a:bodyPr>
            <a:normAutofit fontScale="90000"/>
          </a:bodyPr>
          <a:lstStyle/>
          <a:p>
            <a:r>
              <a:rPr lang="en-US" b="1" dirty="0" smtClean="0"/>
              <a:t>Get familiar with </a:t>
            </a:r>
            <a:r>
              <a:rPr lang="en-US" sz="4800" b="1" dirty="0" smtClean="0"/>
              <a:t>Directions!</a:t>
            </a:r>
            <a:endParaRPr lang="en-US" b="1" dirty="0"/>
          </a:p>
        </p:txBody>
      </p:sp>
      <p:sp>
        <p:nvSpPr>
          <p:cNvPr id="3" name="Content Placeholder 2"/>
          <p:cNvSpPr>
            <a:spLocks noGrp="1"/>
          </p:cNvSpPr>
          <p:nvPr>
            <p:ph idx="1"/>
          </p:nvPr>
        </p:nvSpPr>
        <p:spPr>
          <a:xfrm>
            <a:off x="1066800" y="1524000"/>
            <a:ext cx="6777317" cy="4495800"/>
          </a:xfrm>
        </p:spPr>
        <p:txBody>
          <a:bodyPr>
            <a:noAutofit/>
          </a:bodyPr>
          <a:lstStyle/>
          <a:p>
            <a:r>
              <a:rPr lang="en-US" sz="2800" b="1" dirty="0" smtClean="0">
                <a:solidFill>
                  <a:schemeClr val="accent1"/>
                </a:solidFill>
              </a:rPr>
              <a:t>For English:</a:t>
            </a:r>
          </a:p>
          <a:p>
            <a:pPr lvl="1"/>
            <a:r>
              <a:rPr lang="en-US" sz="2400" b="1" dirty="0" smtClean="0"/>
              <a:t>Multiple Choice Critical Reading (Sentence Completion):</a:t>
            </a:r>
          </a:p>
          <a:p>
            <a:pPr lvl="1">
              <a:buNone/>
            </a:pPr>
            <a:r>
              <a:rPr lang="en-US" sz="2400" b="1" dirty="0" smtClean="0"/>
              <a:t>	“Each sentence below has one or two blanks, each blank indicating that something has been omitted. Beneath the sentence are five words or sets of words labeled A through E. Choose the word or set of words that, when inserted in the sentence, best fits the meaning of the sentence as a whole.”</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10800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90600"/>
            <a:ext cx="7170868" cy="1295400"/>
          </a:xfrm>
        </p:spPr>
        <p:txBody>
          <a:bodyPr>
            <a:noAutofit/>
          </a:bodyPr>
          <a:lstStyle/>
          <a:p>
            <a:pPr lvl="1" algn="l" rtl="0">
              <a:spcBef>
                <a:spcPct val="0"/>
              </a:spcBef>
            </a:pPr>
            <a:r>
              <a:rPr lang="en-US" sz="2800" b="1" dirty="0" smtClean="0">
                <a:solidFill>
                  <a:schemeClr val="accent1"/>
                </a:solidFill>
              </a:rPr>
              <a:t>For English:</a:t>
            </a:r>
            <a:r>
              <a:rPr lang="en-US" sz="2800" b="1" dirty="0" smtClean="0"/>
              <a:t/>
            </a:r>
            <a:br>
              <a:rPr lang="en-US" sz="2800" b="1" dirty="0" smtClean="0"/>
            </a:br>
            <a:r>
              <a:rPr lang="en-US" sz="2400" b="1" dirty="0" smtClean="0"/>
              <a:t>Multiple </a:t>
            </a:r>
            <a:r>
              <a:rPr lang="en-US" sz="2400" b="1" dirty="0"/>
              <a:t>Choice Critical Reading </a:t>
            </a:r>
            <a:r>
              <a:rPr lang="en-US" sz="2400" b="1" dirty="0" smtClean="0"/>
              <a:t/>
            </a:r>
            <a:br>
              <a:rPr lang="en-US" sz="2400" b="1" dirty="0" smtClean="0"/>
            </a:br>
            <a:r>
              <a:rPr lang="en-US" sz="2400" b="1" dirty="0" smtClean="0"/>
              <a:t>(</a:t>
            </a:r>
            <a:r>
              <a:rPr lang="en-US" sz="2400" b="1" dirty="0"/>
              <a:t>Passage-Based Reading)</a:t>
            </a:r>
            <a:r>
              <a:rPr lang="en-US" sz="2800" b="1" dirty="0"/>
              <a:t/>
            </a:r>
            <a:br>
              <a:rPr lang="en-US" sz="2800" b="1" dirty="0"/>
            </a:br>
            <a:endParaRPr lang="en-US" sz="2800" b="1" dirty="0"/>
          </a:p>
        </p:txBody>
      </p:sp>
      <p:sp>
        <p:nvSpPr>
          <p:cNvPr id="3" name="Text Placeholder 2"/>
          <p:cNvSpPr>
            <a:spLocks noGrp="1"/>
          </p:cNvSpPr>
          <p:nvPr>
            <p:ph type="body" idx="1"/>
          </p:nvPr>
        </p:nvSpPr>
        <p:spPr>
          <a:xfrm>
            <a:off x="762000" y="1981200"/>
            <a:ext cx="7543800" cy="3962400"/>
          </a:xfrm>
        </p:spPr>
        <p:txBody>
          <a:bodyPr>
            <a:normAutofit/>
          </a:bodyPr>
          <a:lstStyle/>
          <a:p>
            <a:pPr lvl="1"/>
            <a:r>
              <a:rPr lang="en-US" sz="2400" b="1" dirty="0">
                <a:solidFill>
                  <a:schemeClr val="tx1"/>
                </a:solidFill>
              </a:rPr>
              <a:t>	“The passages below are followed by questions based on their content; questions following a pair of related passages may also be based on the relationship between the paired passages. Answer the question on the basis of what is stated or implied in the passages and in any introductory material that may be provided.”</a:t>
            </a:r>
          </a:p>
          <a:p>
            <a:pPr lvl="2"/>
            <a:r>
              <a:rPr lang="en-US" sz="2400" b="1" dirty="0">
                <a:solidFill>
                  <a:schemeClr val="accent1"/>
                </a:solidFill>
              </a:rPr>
              <a:t>HINT:   </a:t>
            </a:r>
            <a:r>
              <a:rPr lang="en-US" sz="2400" b="1" i="1" u="sng" dirty="0">
                <a:solidFill>
                  <a:schemeClr val="accent1"/>
                </a:solidFill>
              </a:rPr>
              <a:t>Always</a:t>
            </a:r>
            <a:r>
              <a:rPr lang="en-US" sz="2400" b="1" i="1" dirty="0">
                <a:solidFill>
                  <a:schemeClr val="accent1"/>
                </a:solidFill>
              </a:rPr>
              <a:t> read the title and introductory materials (when provided)</a:t>
            </a:r>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28216417"/>
      </p:ext>
    </p:extLst>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72536"/>
          </a:xfrm>
        </p:spPr>
        <p:txBody>
          <a:bodyPr>
            <a:normAutofit fontScale="90000"/>
          </a:bodyPr>
          <a:lstStyle/>
          <a:p>
            <a:r>
              <a:rPr lang="en-US" b="1" dirty="0"/>
              <a:t>For English:</a:t>
            </a:r>
            <a:r>
              <a:rPr lang="en-US" dirty="0"/>
              <a:t/>
            </a:r>
            <a:br>
              <a:rPr lang="en-US" dirty="0"/>
            </a:br>
            <a:endParaRPr lang="en-US" dirty="0"/>
          </a:p>
        </p:txBody>
      </p:sp>
      <p:sp>
        <p:nvSpPr>
          <p:cNvPr id="3" name="Content Placeholder 2"/>
          <p:cNvSpPr>
            <a:spLocks noGrp="1"/>
          </p:cNvSpPr>
          <p:nvPr>
            <p:ph idx="1"/>
          </p:nvPr>
        </p:nvSpPr>
        <p:spPr>
          <a:xfrm>
            <a:off x="457200" y="1143000"/>
            <a:ext cx="8153400" cy="4876800"/>
          </a:xfrm>
        </p:spPr>
        <p:txBody>
          <a:bodyPr>
            <a:noAutofit/>
          </a:bodyPr>
          <a:lstStyle/>
          <a:p>
            <a:pPr lvl="1"/>
            <a:r>
              <a:rPr lang="en-US" sz="2500" b="1" dirty="0" smtClean="0"/>
              <a:t>Multiple Choice-- Identifying Sentence Errors	</a:t>
            </a:r>
          </a:p>
          <a:p>
            <a:pPr marL="457200" lvl="1" indent="0">
              <a:buNone/>
            </a:pPr>
            <a:r>
              <a:rPr lang="en-US" sz="2500" b="1" dirty="0" smtClean="0"/>
              <a:t>“The following sentences test your ability to recognize grammar and usage errors. Each sentence contains either a single error or no error at all. No sentence contains more than one error. The error, if there is one, is underlined and lettered. If the sentence contains an error, select the one underlined part that must be changed to make the sentence correct. If the sentence is correct, select choice E. In choosing answers, follow the requirements of standard written English.”</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71284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7024744" cy="685800"/>
          </a:xfrm>
        </p:spPr>
        <p:txBody>
          <a:bodyPr>
            <a:normAutofit fontScale="90000"/>
          </a:bodyPr>
          <a:lstStyle/>
          <a:p>
            <a:r>
              <a:rPr lang="en-US" b="1" dirty="0" smtClean="0"/>
              <a:t>For English: </a:t>
            </a:r>
            <a:endParaRPr lang="en-US" b="1" dirty="0"/>
          </a:p>
        </p:txBody>
      </p:sp>
      <p:sp>
        <p:nvSpPr>
          <p:cNvPr id="3" name="Content Placeholder 2"/>
          <p:cNvSpPr>
            <a:spLocks noGrp="1"/>
          </p:cNvSpPr>
          <p:nvPr>
            <p:ph idx="1"/>
          </p:nvPr>
        </p:nvSpPr>
        <p:spPr>
          <a:xfrm>
            <a:off x="762000" y="1371600"/>
            <a:ext cx="7543800" cy="4953000"/>
          </a:xfrm>
        </p:spPr>
        <p:txBody>
          <a:bodyPr>
            <a:normAutofit fontScale="92500" lnSpcReduction="20000"/>
          </a:bodyPr>
          <a:lstStyle/>
          <a:p>
            <a:pPr lvl="1"/>
            <a:r>
              <a:rPr lang="en-US" sz="2400" b="1" dirty="0"/>
              <a:t>Multiple </a:t>
            </a:r>
            <a:r>
              <a:rPr lang="en-US" sz="2400" b="1" dirty="0" smtClean="0"/>
              <a:t>Choice-- </a:t>
            </a:r>
            <a:r>
              <a:rPr lang="en-US" sz="2400" b="1" dirty="0"/>
              <a:t>Improving Sentences</a:t>
            </a:r>
          </a:p>
          <a:p>
            <a:pPr marL="457200" lvl="1" indent="0">
              <a:buNone/>
            </a:pPr>
            <a:r>
              <a:rPr lang="en-US" sz="2400" b="1" dirty="0"/>
              <a:t>“The following sentences test corrections and effectiveness of expression. Part of each sentence or the entire sentence is underlined; beneath each sentence are five ways of phrasing the underlined material. Choice A repeats the original phrasing; the other four choices are different. If you think the original phrasing produces a better sentence than any of the alternatives, select choice A; if not, select one of the other choices.</a:t>
            </a:r>
            <a:r>
              <a:rPr lang="en-US" sz="1600" dirty="0"/>
              <a:t/>
            </a:r>
            <a:br>
              <a:rPr lang="en-US" sz="1600" dirty="0"/>
            </a:br>
            <a:endParaRPr lang="en-US" dirty="0"/>
          </a:p>
          <a:p>
            <a:pPr marL="457200" lvl="1" indent="0">
              <a:buNone/>
            </a:pPr>
            <a:r>
              <a:rPr lang="en-US" sz="2400" b="1" dirty="0"/>
              <a:t>In making your selection, follow the requirements of standard written English; that is, pay attention to grammar, choice of words, sentence construction, and punctuation. Your selection should result in the most effective sentence – clear and precise, without awkwardness and ambiguity.”</a:t>
            </a:r>
          </a:p>
          <a:p>
            <a:endParaRPr lang="en-US" b="1"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2799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72536"/>
          </a:xfrm>
        </p:spPr>
        <p:txBody>
          <a:bodyPr>
            <a:normAutofit fontScale="90000"/>
          </a:bodyPr>
          <a:lstStyle/>
          <a:p>
            <a:r>
              <a:rPr lang="en-US" b="1" dirty="0"/>
              <a:t>For English:</a:t>
            </a:r>
            <a:r>
              <a:rPr lang="en-US" dirty="0"/>
              <a:t/>
            </a:r>
            <a:br>
              <a:rPr lang="en-US" dirty="0"/>
            </a:br>
            <a:endParaRPr lang="en-US" dirty="0"/>
          </a:p>
        </p:txBody>
      </p:sp>
      <p:sp>
        <p:nvSpPr>
          <p:cNvPr id="3" name="Content Placeholder 2"/>
          <p:cNvSpPr>
            <a:spLocks noGrp="1"/>
          </p:cNvSpPr>
          <p:nvPr>
            <p:ph idx="1"/>
          </p:nvPr>
        </p:nvSpPr>
        <p:spPr>
          <a:xfrm>
            <a:off x="457200" y="1295400"/>
            <a:ext cx="7744609" cy="4876800"/>
          </a:xfrm>
        </p:spPr>
        <p:txBody>
          <a:bodyPr>
            <a:noAutofit/>
          </a:bodyPr>
          <a:lstStyle/>
          <a:p>
            <a:pPr lvl="1"/>
            <a:r>
              <a:rPr lang="en-US" sz="2400" b="1" dirty="0" smtClean="0"/>
              <a:t>Multiple Choice--Improving Paragraphs	“The following passage is an early draft of an essay. Some parts of the passage need to be rewritten.</a:t>
            </a:r>
          </a:p>
          <a:p>
            <a:pPr marL="457200" lvl="1" indent="0">
              <a:buNone/>
            </a:pPr>
            <a:r>
              <a:rPr lang="en-US" sz="2400" b="1" dirty="0" smtClean="0"/>
              <a:t>Read the passage and select the best answers for the questions that follow. Some questions are about particular sentences or parts of sentences and ask you to improve sentence structure or word choice.  Other questions ask you to consider organization and development. In choosing answers, follow the requirements of standard written English.”</a:t>
            </a:r>
            <a:endParaRPr lang="en-US" sz="2400" b="1"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90288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How should I prepare for the SAT?</a:t>
            </a:r>
            <a:endParaRPr lang="en-US" b="1" dirty="0"/>
          </a:p>
        </p:txBody>
      </p:sp>
      <p:sp>
        <p:nvSpPr>
          <p:cNvPr id="3" name="Content Placeholder 2"/>
          <p:cNvSpPr>
            <a:spLocks noGrp="1"/>
          </p:cNvSpPr>
          <p:nvPr>
            <p:ph idx="1"/>
          </p:nvPr>
        </p:nvSpPr>
        <p:spPr/>
        <p:txBody>
          <a:bodyPr>
            <a:normAutofit fontScale="92500" lnSpcReduction="10000"/>
          </a:bodyPr>
          <a:lstStyle/>
          <a:p>
            <a:r>
              <a:rPr lang="en-US" b="1" dirty="0" smtClean="0"/>
              <a:t>Get familiar with:</a:t>
            </a:r>
          </a:p>
          <a:p>
            <a:pPr lvl="1"/>
            <a:r>
              <a:rPr lang="en-US" b="1" dirty="0" smtClean="0"/>
              <a:t>Format</a:t>
            </a:r>
          </a:p>
          <a:p>
            <a:pPr lvl="1"/>
            <a:r>
              <a:rPr lang="en-US" b="1" dirty="0"/>
              <a:t>Scoring</a:t>
            </a:r>
          </a:p>
          <a:p>
            <a:pPr lvl="1"/>
            <a:r>
              <a:rPr lang="en-US" b="1" dirty="0" smtClean="0"/>
              <a:t>Content</a:t>
            </a:r>
          </a:p>
          <a:p>
            <a:pPr lvl="1"/>
            <a:r>
              <a:rPr lang="en-US" b="1" dirty="0" smtClean="0"/>
              <a:t>Directions</a:t>
            </a:r>
          </a:p>
          <a:p>
            <a:pPr lvl="1"/>
            <a:r>
              <a:rPr lang="en-US" b="1" dirty="0" smtClean="0"/>
              <a:t>Timing</a:t>
            </a:r>
          </a:p>
          <a:p>
            <a:pPr lvl="1"/>
            <a:r>
              <a:rPr lang="en-US" b="1" dirty="0" smtClean="0"/>
              <a:t>Gridding</a:t>
            </a:r>
          </a:p>
          <a:p>
            <a:r>
              <a:rPr lang="en-US" b="1" dirty="0" smtClean="0"/>
              <a:t>And most importantly….DON’T CRAM!</a:t>
            </a:r>
          </a:p>
          <a:p>
            <a:r>
              <a:rPr lang="en-US" b="1" dirty="0" smtClean="0"/>
              <a:t>Cramming is actually shown to increase anxiety rather than improve your score</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8229600" cy="838200"/>
          </a:xfrm>
        </p:spPr>
        <p:txBody>
          <a:bodyPr>
            <a:normAutofit fontScale="90000"/>
          </a:bodyPr>
          <a:lstStyle/>
          <a:p>
            <a:r>
              <a:rPr lang="en-US" sz="3600" b="1" dirty="0" smtClean="0"/>
              <a:t>For Math:</a:t>
            </a:r>
            <a:br>
              <a:rPr lang="en-US" sz="3600" b="1" dirty="0" smtClean="0"/>
            </a:br>
            <a:r>
              <a:rPr lang="en-US" sz="3600" b="1" dirty="0" smtClean="0"/>
              <a:t>Getting familiar with GRIDDING!</a:t>
            </a:r>
            <a:endParaRPr lang="en-US" sz="3600" b="1" dirty="0"/>
          </a:p>
        </p:txBody>
      </p:sp>
      <p:sp>
        <p:nvSpPr>
          <p:cNvPr id="3" name="Content Placeholder 2"/>
          <p:cNvSpPr>
            <a:spLocks noGrp="1"/>
          </p:cNvSpPr>
          <p:nvPr>
            <p:ph idx="1"/>
          </p:nvPr>
        </p:nvSpPr>
        <p:spPr>
          <a:xfrm>
            <a:off x="685800" y="1524000"/>
            <a:ext cx="8458200" cy="5334000"/>
          </a:xfrm>
        </p:spPr>
        <p:txBody>
          <a:bodyPr>
            <a:normAutofit/>
          </a:bodyPr>
          <a:lstStyle/>
          <a:p>
            <a:r>
              <a:rPr lang="en-US" sz="2000" b="1" dirty="0" smtClean="0"/>
              <a:t>The boxes above the bubbles are not scored</a:t>
            </a:r>
          </a:p>
          <a:p>
            <a:r>
              <a:rPr lang="en-US" sz="2000" b="1" dirty="0" smtClean="0"/>
              <a:t>There are four columns – start at the far left</a:t>
            </a:r>
          </a:p>
          <a:p>
            <a:r>
              <a:rPr lang="en-US" sz="2000" b="1" dirty="0" smtClean="0"/>
              <a:t>Leave not needed columns blank</a:t>
            </a:r>
          </a:p>
          <a:p>
            <a:r>
              <a:rPr lang="en-US" sz="2000" b="1" dirty="0" smtClean="0"/>
              <a:t>No need to reduce fractions (unless they don’t fit in the grid!)</a:t>
            </a:r>
          </a:p>
          <a:p>
            <a:r>
              <a:rPr lang="en-US" sz="2000" b="1" dirty="0" smtClean="0"/>
              <a:t>You cannot grid a mixed number</a:t>
            </a:r>
          </a:p>
          <a:p>
            <a:pPr lvl="1"/>
            <a:r>
              <a:rPr lang="en-US" sz="2000" b="1" dirty="0" smtClean="0"/>
              <a:t>Grid as improper fractions or decimals</a:t>
            </a:r>
          </a:p>
          <a:p>
            <a:r>
              <a:rPr lang="en-US" sz="2000" b="1" dirty="0" smtClean="0"/>
              <a:t>You must use all four spaces for a repeating decimal</a:t>
            </a:r>
          </a:p>
          <a:p>
            <a:pPr lvl="1"/>
            <a:r>
              <a:rPr lang="en-US" sz="2000" b="1" dirty="0" smtClean="0"/>
              <a:t>For .6666…, .666 or .667 would be accepted</a:t>
            </a:r>
          </a:p>
          <a:p>
            <a:r>
              <a:rPr lang="en-US" sz="2000" b="1" dirty="0" smtClean="0"/>
              <a:t>Do not grid in a leading zero for decimals less than 1</a:t>
            </a:r>
          </a:p>
          <a:p>
            <a:pPr lvl="1"/>
            <a:r>
              <a:rPr lang="en-US" sz="2000" b="1" dirty="0" smtClean="0"/>
              <a:t>Grid .5, not 0.5</a:t>
            </a:r>
          </a:p>
          <a:p>
            <a:r>
              <a:rPr lang="en-US" sz="2000" b="1" dirty="0" smtClean="0"/>
              <a:t>No question has a negative answer</a:t>
            </a:r>
          </a:p>
          <a:p>
            <a:r>
              <a:rPr lang="en-US" sz="2000" b="1" dirty="0" smtClean="0"/>
              <a:t>If the answer is a percent, disregard the % symbol</a:t>
            </a:r>
          </a:p>
          <a:p>
            <a:r>
              <a:rPr lang="en-US" sz="2000" b="1" dirty="0" smtClean="0"/>
              <a:t>If the answer is zero, mark it in any box (except the 1</a:t>
            </a:r>
            <a:r>
              <a:rPr lang="en-US" sz="2000" b="1" baseline="30000" dirty="0" smtClean="0"/>
              <a:t>st</a:t>
            </a:r>
            <a:r>
              <a:rPr lang="en-US" sz="2000" b="1" dirty="0" smtClean="0"/>
              <a:t>)</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2000"/>
                                        <p:tgtEl>
                                          <p:spTgt spid="3">
                                            <p:txEl>
                                              <p:pRg st="4" end="4"/>
                                            </p:txEl>
                                          </p:spTgt>
                                        </p:tgtEl>
                                      </p:cBhvr>
                                    </p:animEffect>
                                  </p:childTnLst>
                                </p:cTn>
                              </p:par>
                              <p:par>
                                <p:cTn id="28" presetID="6" presetClass="entr" presetSubtype="16" fill="hold" grpId="0"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circle(in)">
                                      <p:cBhvr>
                                        <p:cTn id="30" dur="20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circle(in)">
                                      <p:cBhvr>
                                        <p:cTn id="35" dur="2000"/>
                                        <p:tgtEl>
                                          <p:spTgt spid="3">
                                            <p:txEl>
                                              <p:pRg st="6" end="6"/>
                                            </p:txEl>
                                          </p:spTgt>
                                        </p:tgtEl>
                                      </p:cBhvr>
                                    </p:animEffect>
                                  </p:childTnLst>
                                </p:cTn>
                              </p:par>
                              <p:par>
                                <p:cTn id="36" presetID="6" presetClass="entr" presetSubtype="16" fill="hold" grpId="0" nodeType="with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circle(in)">
                                      <p:cBhvr>
                                        <p:cTn id="38" dur="2000"/>
                                        <p:tgtEl>
                                          <p:spTgt spid="3">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6" presetClass="entr" presetSubtype="16"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circle(in)">
                                      <p:cBhvr>
                                        <p:cTn id="43" dur="2000"/>
                                        <p:tgtEl>
                                          <p:spTgt spid="3">
                                            <p:txEl>
                                              <p:pRg st="8" end="8"/>
                                            </p:txEl>
                                          </p:spTgt>
                                        </p:tgtEl>
                                      </p:cBhvr>
                                    </p:animEffect>
                                  </p:childTnLst>
                                </p:cTn>
                              </p:par>
                              <p:par>
                                <p:cTn id="44" presetID="6" presetClass="entr" presetSubtype="16" fill="hold" grpId="0" nodeType="with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animEffect transition="in" filter="circle(in)">
                                      <p:cBhvr>
                                        <p:cTn id="46" dur="2000"/>
                                        <p:tgtEl>
                                          <p:spTgt spid="3">
                                            <p:txEl>
                                              <p:pRg st="9" end="9"/>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6" presetClass="entr" presetSubtype="16" fill="hold" grpId="0" nodeType="click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Effect transition="in" filter="circle(in)">
                                      <p:cBhvr>
                                        <p:cTn id="51" dur="2000"/>
                                        <p:tgtEl>
                                          <p:spTgt spid="3">
                                            <p:txEl>
                                              <p:pRg st="10" end="1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6" presetClass="entr" presetSubtype="16" fill="hold" grpId="0" nodeType="clickEffect">
                                  <p:stCondLst>
                                    <p:cond delay="0"/>
                                  </p:stCondLst>
                                  <p:childTnLst>
                                    <p:set>
                                      <p:cBhvr>
                                        <p:cTn id="55" dur="1" fill="hold">
                                          <p:stCondLst>
                                            <p:cond delay="0"/>
                                          </p:stCondLst>
                                        </p:cTn>
                                        <p:tgtEl>
                                          <p:spTgt spid="3">
                                            <p:txEl>
                                              <p:pRg st="11" end="11"/>
                                            </p:txEl>
                                          </p:spTgt>
                                        </p:tgtEl>
                                        <p:attrNameLst>
                                          <p:attrName>style.visibility</p:attrName>
                                        </p:attrNameLst>
                                      </p:cBhvr>
                                      <p:to>
                                        <p:strVal val="visible"/>
                                      </p:to>
                                    </p:set>
                                    <p:animEffect transition="in" filter="circle(in)">
                                      <p:cBhvr>
                                        <p:cTn id="56" dur="2000"/>
                                        <p:tgtEl>
                                          <p:spTgt spid="3">
                                            <p:txEl>
                                              <p:pRg st="11" end="11"/>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6" presetClass="entr" presetSubtype="16" fill="hold" grpId="0" nodeType="clickEffect">
                                  <p:stCondLst>
                                    <p:cond delay="0"/>
                                  </p:stCondLst>
                                  <p:childTnLst>
                                    <p:set>
                                      <p:cBhvr>
                                        <p:cTn id="60" dur="1" fill="hold">
                                          <p:stCondLst>
                                            <p:cond delay="0"/>
                                          </p:stCondLst>
                                        </p:cTn>
                                        <p:tgtEl>
                                          <p:spTgt spid="3">
                                            <p:txEl>
                                              <p:pRg st="12" end="12"/>
                                            </p:txEl>
                                          </p:spTgt>
                                        </p:tgtEl>
                                        <p:attrNameLst>
                                          <p:attrName>style.visibility</p:attrName>
                                        </p:attrNameLst>
                                      </p:cBhvr>
                                      <p:to>
                                        <p:strVal val="visible"/>
                                      </p:to>
                                    </p:set>
                                    <p:animEffect transition="in" filter="circle(in)">
                                      <p:cBhvr>
                                        <p:cTn id="61" dur="20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01136"/>
          </a:xfrm>
        </p:spPr>
        <p:txBody>
          <a:bodyPr>
            <a:normAutofit/>
          </a:bodyPr>
          <a:lstStyle/>
          <a:p>
            <a:r>
              <a:rPr lang="en-US" sz="2800" b="1" dirty="0" smtClean="0">
                <a:ln w="12700">
                  <a:solidFill>
                    <a:schemeClr val="tx2">
                      <a:satMod val="155000"/>
                    </a:schemeClr>
                  </a:solidFill>
                  <a:prstDash val="solid"/>
                </a:ln>
                <a:effectLst>
                  <a:outerShdw blurRad="41275" dist="20320" dir="1800000" algn="tl" rotWithShape="0">
                    <a:srgbClr val="000000">
                      <a:alpha val="40000"/>
                    </a:srgbClr>
                  </a:outerShdw>
                </a:effectLst>
              </a:rPr>
              <a:t>Let’s Practice--Sentence Completions</a:t>
            </a:r>
            <a:endParaRPr lang="en-US" sz="2800" b="1" dirty="0">
              <a:ln w="12700">
                <a:solidFill>
                  <a:schemeClr val="tx2">
                    <a:satMod val="155000"/>
                  </a:schemeClr>
                </a:solidFill>
                <a:prstDash val="solid"/>
              </a:ln>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a:xfrm>
            <a:off x="1043492" y="1981200"/>
            <a:ext cx="6777317" cy="3851429"/>
          </a:xfrm>
        </p:spPr>
        <p:txBody>
          <a:bodyPr>
            <a:normAutofit/>
          </a:bodyPr>
          <a:lstStyle/>
          <a:p>
            <a:pPr marL="525780" indent="-457200">
              <a:buAutoNum type="arabicPeriod"/>
            </a:pPr>
            <a:r>
              <a:rPr lang="en-US" dirty="0" smtClean="0"/>
              <a:t>The old man was practically the definition of _______; ill tempered and  mean to every person he met.</a:t>
            </a:r>
          </a:p>
          <a:p>
            <a:pPr marL="525780" indent="-457200">
              <a:buNone/>
            </a:pPr>
            <a:r>
              <a:rPr lang="en-US" dirty="0" smtClean="0"/>
              <a:t>	a. arcane</a:t>
            </a:r>
          </a:p>
          <a:p>
            <a:pPr marL="525780" indent="-457200">
              <a:buNone/>
            </a:pPr>
            <a:r>
              <a:rPr lang="en-US" dirty="0" smtClean="0"/>
              <a:t>	</a:t>
            </a:r>
            <a:r>
              <a:rPr lang="en-US" dirty="0" err="1" smtClean="0"/>
              <a:t>b</a:t>
            </a:r>
            <a:r>
              <a:rPr lang="en-US" dirty="0" smtClean="0"/>
              <a:t>. profligate</a:t>
            </a:r>
          </a:p>
          <a:p>
            <a:pPr marL="525780" indent="-457200">
              <a:buNone/>
            </a:pPr>
            <a:r>
              <a:rPr lang="en-US" dirty="0" smtClean="0"/>
              <a:t>	</a:t>
            </a:r>
            <a:r>
              <a:rPr lang="en-US" dirty="0" err="1" smtClean="0"/>
              <a:t>c</a:t>
            </a:r>
            <a:r>
              <a:rPr lang="en-US" dirty="0" smtClean="0"/>
              <a:t>. bureaucratic</a:t>
            </a:r>
          </a:p>
          <a:p>
            <a:pPr marL="525780" indent="-457200">
              <a:buNone/>
            </a:pPr>
            <a:r>
              <a:rPr lang="en-US" dirty="0" smtClean="0"/>
              <a:t>	</a:t>
            </a:r>
            <a:r>
              <a:rPr lang="en-US" dirty="0" err="1" smtClean="0"/>
              <a:t>d</a:t>
            </a:r>
            <a:r>
              <a:rPr lang="en-US" dirty="0" smtClean="0"/>
              <a:t>. cantankerous</a:t>
            </a:r>
          </a:p>
          <a:p>
            <a:pPr marL="525780" indent="-457200">
              <a:buNone/>
            </a:pPr>
            <a:r>
              <a:rPr lang="en-US" dirty="0" smtClean="0"/>
              <a:t>	</a:t>
            </a:r>
            <a:r>
              <a:rPr lang="en-US" dirty="0" err="1" smtClean="0"/>
              <a:t>e</a:t>
            </a:r>
            <a:r>
              <a:rPr lang="en-US" dirty="0" smtClean="0"/>
              <a:t>. ancient</a:t>
            </a:r>
          </a:p>
          <a:p>
            <a:pPr marL="525780" indent="-457200">
              <a:buNone/>
            </a:pPr>
            <a:r>
              <a:rPr lang="en-US" dirty="0" smtClean="0"/>
              <a:t>	</a:t>
            </a:r>
          </a:p>
        </p:txBody>
      </p:sp>
    </p:spTree>
  </p:cSld>
  <p:clrMapOvr>
    <a:masterClrMapping/>
  </p:clrMapOvr>
  <p:transition>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01136"/>
          </a:xfrm>
        </p:spPr>
        <p:txBody>
          <a:bodyPr>
            <a:normAutofit/>
          </a:bodyPr>
          <a:lstStyle/>
          <a:p>
            <a:r>
              <a:rPr lang="en-US" sz="2800" b="1" dirty="0" smtClean="0">
                <a:ln w="12700">
                  <a:solidFill>
                    <a:schemeClr val="tx2">
                      <a:satMod val="155000"/>
                    </a:schemeClr>
                  </a:solidFill>
                  <a:prstDash val="solid"/>
                </a:ln>
                <a:effectLst>
                  <a:outerShdw blurRad="41275" dist="20320" dir="1800000" algn="tl" rotWithShape="0">
                    <a:srgbClr val="000000">
                      <a:alpha val="40000"/>
                    </a:srgbClr>
                  </a:outerShdw>
                </a:effectLst>
              </a:rPr>
              <a:t>Let’s Practice--Sentence Completions</a:t>
            </a:r>
            <a:endParaRPr lang="en-US" sz="2800" dirty="0"/>
          </a:p>
        </p:txBody>
      </p:sp>
      <p:sp>
        <p:nvSpPr>
          <p:cNvPr id="3" name="Content Placeholder 2"/>
          <p:cNvSpPr>
            <a:spLocks noGrp="1"/>
          </p:cNvSpPr>
          <p:nvPr>
            <p:ph idx="1"/>
          </p:nvPr>
        </p:nvSpPr>
        <p:spPr>
          <a:xfrm>
            <a:off x="1043492" y="1981200"/>
            <a:ext cx="6777317" cy="3851429"/>
          </a:xfrm>
        </p:spPr>
        <p:txBody>
          <a:bodyPr/>
          <a:lstStyle/>
          <a:p>
            <a:pPr>
              <a:buNone/>
            </a:pPr>
            <a:r>
              <a:rPr lang="en-US" dirty="0" smtClean="0"/>
              <a:t>2. His non-profit agency has served as a _______ in the community, bringing about many changes and developing new programs in local schools.</a:t>
            </a:r>
          </a:p>
          <a:p>
            <a:pPr>
              <a:buNone/>
            </a:pPr>
            <a:r>
              <a:rPr lang="en-US" dirty="0" smtClean="0"/>
              <a:t>	a. mandate</a:t>
            </a:r>
          </a:p>
          <a:p>
            <a:pPr>
              <a:buNone/>
            </a:pPr>
            <a:r>
              <a:rPr lang="en-US" dirty="0" smtClean="0"/>
              <a:t>	</a:t>
            </a:r>
            <a:r>
              <a:rPr lang="en-US" dirty="0" err="1" smtClean="0"/>
              <a:t>b</a:t>
            </a:r>
            <a:r>
              <a:rPr lang="en-US" dirty="0" smtClean="0"/>
              <a:t>. curiosity</a:t>
            </a:r>
          </a:p>
          <a:p>
            <a:pPr>
              <a:buNone/>
            </a:pPr>
            <a:r>
              <a:rPr lang="en-US" dirty="0" smtClean="0"/>
              <a:t>	</a:t>
            </a:r>
            <a:r>
              <a:rPr lang="en-US" dirty="0" err="1" smtClean="0"/>
              <a:t>c</a:t>
            </a:r>
            <a:r>
              <a:rPr lang="en-US" dirty="0" smtClean="0"/>
              <a:t>. disposition</a:t>
            </a:r>
          </a:p>
          <a:p>
            <a:pPr>
              <a:buNone/>
            </a:pPr>
            <a:r>
              <a:rPr lang="en-US" dirty="0" smtClean="0"/>
              <a:t>	</a:t>
            </a:r>
            <a:r>
              <a:rPr lang="en-US" dirty="0" err="1" smtClean="0"/>
              <a:t>d</a:t>
            </a:r>
            <a:r>
              <a:rPr lang="en-US" dirty="0" smtClean="0"/>
              <a:t>. hypothesis</a:t>
            </a:r>
          </a:p>
          <a:p>
            <a:pPr>
              <a:buNone/>
            </a:pPr>
            <a:r>
              <a:rPr lang="en-US" dirty="0" smtClean="0"/>
              <a:t>	</a:t>
            </a:r>
            <a:r>
              <a:rPr lang="en-US" dirty="0" err="1" smtClean="0"/>
              <a:t>e</a:t>
            </a:r>
            <a:r>
              <a:rPr lang="en-US" dirty="0" smtClean="0"/>
              <a:t>. catalyst</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72536"/>
          </a:xfrm>
        </p:spPr>
        <p:txBody>
          <a:bodyPr>
            <a:normAutofit/>
          </a:bodyPr>
          <a:lstStyle/>
          <a:p>
            <a:r>
              <a:rPr lang="en-US" sz="2800" b="1" dirty="0" smtClean="0">
                <a:ln w="12700">
                  <a:solidFill>
                    <a:schemeClr val="tx2">
                      <a:satMod val="155000"/>
                    </a:schemeClr>
                  </a:solidFill>
                  <a:prstDash val="solid"/>
                </a:ln>
                <a:effectLst>
                  <a:outerShdw blurRad="41275" dist="20320" dir="1800000" algn="tl" rotWithShape="0">
                    <a:srgbClr val="000000">
                      <a:alpha val="40000"/>
                    </a:srgbClr>
                  </a:outerShdw>
                </a:effectLst>
              </a:rPr>
              <a:t>Let’s Practice--Sentence Completions</a:t>
            </a:r>
            <a:endParaRPr lang="en-US" sz="2800" dirty="0"/>
          </a:p>
        </p:txBody>
      </p:sp>
      <p:sp>
        <p:nvSpPr>
          <p:cNvPr id="3" name="Content Placeholder 2"/>
          <p:cNvSpPr>
            <a:spLocks noGrp="1"/>
          </p:cNvSpPr>
          <p:nvPr>
            <p:ph idx="1"/>
          </p:nvPr>
        </p:nvSpPr>
        <p:spPr>
          <a:xfrm>
            <a:off x="1043492" y="1828800"/>
            <a:ext cx="6777317" cy="4003829"/>
          </a:xfrm>
        </p:spPr>
        <p:txBody>
          <a:bodyPr/>
          <a:lstStyle/>
          <a:p>
            <a:pPr>
              <a:buNone/>
            </a:pPr>
            <a:r>
              <a:rPr lang="en-US" dirty="0" smtClean="0"/>
              <a:t>3. The professor’s _____ and seemingly irrelevant digressions actually illustrated how the ancient theories were ______ current research.</a:t>
            </a:r>
          </a:p>
          <a:p>
            <a:pPr>
              <a:buNone/>
            </a:pPr>
            <a:r>
              <a:rPr lang="en-US" dirty="0" smtClean="0"/>
              <a:t>	a. random . . . built upon</a:t>
            </a:r>
          </a:p>
          <a:p>
            <a:pPr>
              <a:buNone/>
            </a:pPr>
            <a:r>
              <a:rPr lang="en-US" dirty="0" smtClean="0"/>
              <a:t>	</a:t>
            </a:r>
            <a:r>
              <a:rPr lang="en-US" dirty="0" err="1" smtClean="0"/>
              <a:t>b</a:t>
            </a:r>
            <a:r>
              <a:rPr lang="en-US" dirty="0" smtClean="0"/>
              <a:t>. jarring . . . baffled by</a:t>
            </a:r>
          </a:p>
          <a:p>
            <a:pPr>
              <a:buNone/>
            </a:pPr>
            <a:r>
              <a:rPr lang="en-US" dirty="0" smtClean="0"/>
              <a:t>	</a:t>
            </a:r>
            <a:r>
              <a:rPr lang="en-US" dirty="0" err="1" smtClean="0"/>
              <a:t>c</a:t>
            </a:r>
            <a:r>
              <a:rPr lang="en-US" dirty="0" smtClean="0"/>
              <a:t>. focused . . . essential to</a:t>
            </a:r>
          </a:p>
          <a:p>
            <a:pPr>
              <a:buNone/>
            </a:pPr>
            <a:r>
              <a:rPr lang="en-US" dirty="0" smtClean="0"/>
              <a:t>	</a:t>
            </a:r>
            <a:r>
              <a:rPr lang="en-US" dirty="0" err="1" smtClean="0"/>
              <a:t>d</a:t>
            </a:r>
            <a:r>
              <a:rPr lang="en-US" dirty="0" smtClean="0"/>
              <a:t>. tangential . . . vital to</a:t>
            </a:r>
          </a:p>
          <a:p>
            <a:pPr>
              <a:buNone/>
            </a:pPr>
            <a:r>
              <a:rPr lang="en-US" dirty="0" smtClean="0"/>
              <a:t>	</a:t>
            </a:r>
            <a:r>
              <a:rPr lang="en-US" dirty="0" err="1" smtClean="0"/>
              <a:t>e</a:t>
            </a:r>
            <a:r>
              <a:rPr lang="en-US" dirty="0" smtClean="0"/>
              <a:t>. bizarre . . . </a:t>
            </a:r>
            <a:r>
              <a:rPr lang="en-US" dirty="0" err="1" smtClean="0"/>
              <a:t>dessicated</a:t>
            </a:r>
            <a:r>
              <a:rPr lang="en-US" dirty="0" smtClean="0"/>
              <a:t> by</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648736"/>
          </a:xfrm>
        </p:spPr>
        <p:txBody>
          <a:bodyPr>
            <a:normAutofit/>
          </a:bodyPr>
          <a:lstStyle/>
          <a:p>
            <a:r>
              <a:rPr lang="en-US" sz="2800" b="1" dirty="0" smtClean="0">
                <a:ln w="12700">
                  <a:solidFill>
                    <a:schemeClr val="tx2">
                      <a:satMod val="155000"/>
                    </a:schemeClr>
                  </a:solidFill>
                  <a:prstDash val="solid"/>
                </a:ln>
                <a:effectLst>
                  <a:outerShdw blurRad="41275" dist="20320" dir="1800000" algn="tl" rotWithShape="0">
                    <a:srgbClr val="000000">
                      <a:alpha val="40000"/>
                    </a:srgbClr>
                  </a:outerShdw>
                </a:effectLst>
              </a:rPr>
              <a:t>Let’s Practice--Sentence Completions</a:t>
            </a:r>
            <a:endParaRPr lang="en-US" sz="2800" dirty="0"/>
          </a:p>
        </p:txBody>
      </p:sp>
      <p:sp>
        <p:nvSpPr>
          <p:cNvPr id="3" name="Content Placeholder 2"/>
          <p:cNvSpPr>
            <a:spLocks noGrp="1"/>
          </p:cNvSpPr>
          <p:nvPr>
            <p:ph idx="1"/>
          </p:nvPr>
        </p:nvSpPr>
        <p:spPr>
          <a:xfrm>
            <a:off x="1043492" y="1981200"/>
            <a:ext cx="6777317" cy="3851429"/>
          </a:xfrm>
        </p:spPr>
        <p:txBody>
          <a:bodyPr/>
          <a:lstStyle/>
          <a:p>
            <a:pPr>
              <a:buNone/>
            </a:pPr>
            <a:r>
              <a:rPr lang="en-US" dirty="0" smtClean="0"/>
              <a:t>4. Just as financial advisors for the company predicted, the company’s ability to expand into new markets has _______ , even though its profits are not very ______.</a:t>
            </a:r>
          </a:p>
          <a:p>
            <a:pPr>
              <a:buNone/>
            </a:pPr>
            <a:r>
              <a:rPr lang="en-US" dirty="0" smtClean="0"/>
              <a:t>	a. diminished . . . incremental</a:t>
            </a:r>
          </a:p>
          <a:p>
            <a:pPr>
              <a:buNone/>
            </a:pPr>
            <a:r>
              <a:rPr lang="en-US" dirty="0" smtClean="0"/>
              <a:t>	</a:t>
            </a:r>
            <a:r>
              <a:rPr lang="en-US" dirty="0" err="1" smtClean="0"/>
              <a:t>b</a:t>
            </a:r>
            <a:r>
              <a:rPr lang="en-US" dirty="0" smtClean="0"/>
              <a:t>. increased . . . substantial</a:t>
            </a:r>
          </a:p>
          <a:p>
            <a:pPr>
              <a:buNone/>
            </a:pPr>
            <a:r>
              <a:rPr lang="en-US" dirty="0" smtClean="0"/>
              <a:t>	</a:t>
            </a:r>
            <a:r>
              <a:rPr lang="en-US" dirty="0" err="1" smtClean="0"/>
              <a:t>c</a:t>
            </a:r>
            <a:r>
              <a:rPr lang="en-US" dirty="0" smtClean="0"/>
              <a:t>. deteriorated . . . abundant</a:t>
            </a:r>
          </a:p>
          <a:p>
            <a:pPr>
              <a:buNone/>
            </a:pPr>
            <a:r>
              <a:rPr lang="en-US" dirty="0" smtClean="0"/>
              <a:t>	</a:t>
            </a:r>
            <a:r>
              <a:rPr lang="en-US" dirty="0" err="1" smtClean="0"/>
              <a:t>d</a:t>
            </a:r>
            <a:r>
              <a:rPr lang="en-US" dirty="0" smtClean="0"/>
              <a:t>. endured . . . deficient</a:t>
            </a:r>
          </a:p>
          <a:p>
            <a:pPr>
              <a:buNone/>
            </a:pPr>
            <a:r>
              <a:rPr lang="en-US" dirty="0" smtClean="0"/>
              <a:t>	</a:t>
            </a:r>
            <a:r>
              <a:rPr lang="en-US" dirty="0" err="1" smtClean="0"/>
              <a:t>e</a:t>
            </a:r>
            <a:r>
              <a:rPr lang="en-US" dirty="0" smtClean="0"/>
              <a:t>. accumulated . . . inadequate</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496336"/>
          </a:xfrm>
        </p:spPr>
        <p:txBody>
          <a:bodyPr>
            <a:normAutofit fontScale="90000"/>
          </a:bodyPr>
          <a:lstStyle/>
          <a:p>
            <a:r>
              <a:rPr lang="en-US" sz="2800" b="1" dirty="0" smtClean="0">
                <a:ln w="12700">
                  <a:solidFill>
                    <a:schemeClr val="tx2">
                      <a:satMod val="155000"/>
                    </a:schemeClr>
                  </a:solidFill>
                  <a:prstDash val="solid"/>
                </a:ln>
                <a:effectLst>
                  <a:outerShdw blurRad="41275" dist="20320" dir="1800000" algn="tl" rotWithShape="0">
                    <a:srgbClr val="000000">
                      <a:alpha val="40000"/>
                    </a:srgbClr>
                  </a:outerShdw>
                </a:effectLst>
              </a:rPr>
              <a:t>Let’s Practice--Sentence Completions</a:t>
            </a:r>
            <a:endParaRPr lang="en-US" sz="2800" dirty="0"/>
          </a:p>
        </p:txBody>
      </p:sp>
      <p:sp>
        <p:nvSpPr>
          <p:cNvPr id="3" name="Content Placeholder 2"/>
          <p:cNvSpPr>
            <a:spLocks noGrp="1"/>
          </p:cNvSpPr>
          <p:nvPr>
            <p:ph idx="1"/>
          </p:nvPr>
        </p:nvSpPr>
        <p:spPr>
          <a:xfrm>
            <a:off x="1043492" y="1600200"/>
            <a:ext cx="6777317" cy="4232429"/>
          </a:xfrm>
        </p:spPr>
        <p:txBody>
          <a:bodyPr>
            <a:normAutofit/>
          </a:bodyPr>
          <a:lstStyle/>
          <a:p>
            <a:pPr>
              <a:buNone/>
            </a:pPr>
            <a:r>
              <a:rPr lang="en-US" dirty="0" smtClean="0"/>
              <a:t>5. Rachel Carson’s Silent Spring, which gradually exposed the ________ of the indiscriminate use of pesticides, is widely credited with having ________ the modern environmental movement.</a:t>
            </a:r>
          </a:p>
          <a:p>
            <a:pPr marL="525780" indent="-457200">
              <a:buNone/>
            </a:pPr>
            <a:r>
              <a:rPr lang="en-US" dirty="0" smtClean="0"/>
              <a:t>	a. dangers . . . launched</a:t>
            </a:r>
          </a:p>
          <a:p>
            <a:pPr marL="525780" indent="-457200">
              <a:buNone/>
            </a:pPr>
            <a:r>
              <a:rPr lang="en-US" dirty="0" smtClean="0"/>
              <a:t>	</a:t>
            </a:r>
            <a:r>
              <a:rPr lang="en-US" dirty="0" err="1" smtClean="0"/>
              <a:t>b</a:t>
            </a:r>
            <a:r>
              <a:rPr lang="en-US" dirty="0" smtClean="0"/>
              <a:t>. hazards . . . defused</a:t>
            </a:r>
          </a:p>
          <a:p>
            <a:pPr marL="525780" indent="-457200">
              <a:buNone/>
            </a:pPr>
            <a:r>
              <a:rPr lang="en-US" dirty="0" smtClean="0"/>
              <a:t>	</a:t>
            </a:r>
            <a:r>
              <a:rPr lang="en-US" dirty="0" err="1" smtClean="0"/>
              <a:t>c</a:t>
            </a:r>
            <a:r>
              <a:rPr lang="en-US" dirty="0" smtClean="0"/>
              <a:t>. benefits . . . inspired</a:t>
            </a:r>
          </a:p>
          <a:p>
            <a:pPr marL="525780" indent="-457200">
              <a:buNone/>
            </a:pPr>
            <a:r>
              <a:rPr lang="en-US" dirty="0" smtClean="0"/>
              <a:t>	</a:t>
            </a:r>
            <a:r>
              <a:rPr lang="en-US" dirty="0" err="1" smtClean="0"/>
              <a:t>d</a:t>
            </a:r>
            <a:r>
              <a:rPr lang="en-US" dirty="0" smtClean="0"/>
              <a:t>. deaths . . . contained</a:t>
            </a:r>
          </a:p>
          <a:p>
            <a:pPr marL="525780" indent="-457200">
              <a:buNone/>
            </a:pPr>
            <a:r>
              <a:rPr lang="en-US" dirty="0" smtClean="0"/>
              <a:t>	</a:t>
            </a:r>
            <a:r>
              <a:rPr lang="en-US" dirty="0" err="1" smtClean="0"/>
              <a:t>e</a:t>
            </a:r>
            <a:r>
              <a:rPr lang="en-US" dirty="0" smtClean="0"/>
              <a:t>. advantages . . . inaugurated</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7024744" cy="533400"/>
          </a:xfrm>
        </p:spPr>
        <p:txBody>
          <a:bodyPr>
            <a:normAutofit/>
          </a:bodyPr>
          <a:lstStyle/>
          <a:p>
            <a:r>
              <a:rPr lang="en-US" sz="2800" b="1" dirty="0" smtClean="0">
                <a:ln w="12700">
                  <a:solidFill>
                    <a:schemeClr val="tx2">
                      <a:satMod val="155000"/>
                    </a:schemeClr>
                  </a:solidFill>
                  <a:prstDash val="solid"/>
                </a:ln>
                <a:effectLst>
                  <a:outerShdw blurRad="41275" dist="20320" dir="1800000" algn="tl" rotWithShape="0">
                    <a:srgbClr val="000000">
                      <a:alpha val="40000"/>
                    </a:srgbClr>
                  </a:outerShdw>
                </a:effectLst>
              </a:rPr>
              <a:t>Let’s Practice--Sentence Completions</a:t>
            </a:r>
            <a:endParaRPr lang="en-US" sz="2800" dirty="0"/>
          </a:p>
        </p:txBody>
      </p:sp>
      <p:sp>
        <p:nvSpPr>
          <p:cNvPr id="3" name="Content Placeholder 2"/>
          <p:cNvSpPr>
            <a:spLocks noGrp="1"/>
          </p:cNvSpPr>
          <p:nvPr>
            <p:ph idx="1"/>
          </p:nvPr>
        </p:nvSpPr>
        <p:spPr>
          <a:xfrm>
            <a:off x="990600" y="1371600"/>
            <a:ext cx="6777317" cy="4267200"/>
          </a:xfrm>
        </p:spPr>
        <p:txBody>
          <a:bodyPr/>
          <a:lstStyle/>
          <a:p>
            <a:pPr>
              <a:buNone/>
            </a:pPr>
            <a:r>
              <a:rPr lang="en-US" dirty="0" smtClean="0"/>
              <a:t>The actress _______ her parents when she</a:t>
            </a:r>
          </a:p>
          <a:p>
            <a:pPr>
              <a:buNone/>
            </a:pPr>
            <a:r>
              <a:rPr lang="en-US" dirty="0" smtClean="0"/>
              <a:t>failed to _______ their parents contributions</a:t>
            </a:r>
          </a:p>
          <a:p>
            <a:pPr>
              <a:buNone/>
            </a:pPr>
            <a:r>
              <a:rPr lang="en-US" dirty="0" smtClean="0"/>
              <a:t>to her career during her award</a:t>
            </a:r>
          </a:p>
          <a:p>
            <a:pPr>
              <a:buNone/>
            </a:pPr>
            <a:r>
              <a:rPr lang="en-US" dirty="0" smtClean="0"/>
              <a:t>acceptance speech.</a:t>
            </a:r>
          </a:p>
          <a:p>
            <a:pPr marL="525780" indent="-457200">
              <a:buNone/>
            </a:pPr>
            <a:r>
              <a:rPr lang="en-US" dirty="0" smtClean="0"/>
              <a:t>a. honored . . . recognize</a:t>
            </a:r>
          </a:p>
          <a:p>
            <a:pPr marL="525780" indent="-457200">
              <a:buNone/>
            </a:pPr>
            <a:r>
              <a:rPr lang="en-US" dirty="0" err="1" smtClean="0"/>
              <a:t>b</a:t>
            </a:r>
            <a:r>
              <a:rPr lang="en-US" dirty="0" smtClean="0"/>
              <a:t>. cheated . . . accept</a:t>
            </a:r>
          </a:p>
          <a:p>
            <a:pPr marL="525780" indent="-457200">
              <a:buNone/>
            </a:pPr>
            <a:r>
              <a:rPr lang="en-US" dirty="0" err="1" smtClean="0"/>
              <a:t>c</a:t>
            </a:r>
            <a:r>
              <a:rPr lang="en-US" dirty="0" smtClean="0"/>
              <a:t>. chagrined . . . acknowledge</a:t>
            </a:r>
          </a:p>
          <a:p>
            <a:pPr marL="525780" indent="-457200">
              <a:buNone/>
            </a:pPr>
            <a:r>
              <a:rPr lang="en-US" dirty="0" err="1" smtClean="0"/>
              <a:t>d</a:t>
            </a:r>
            <a:r>
              <a:rPr lang="en-US" dirty="0" smtClean="0"/>
              <a:t>. avoided . . . understand</a:t>
            </a:r>
          </a:p>
          <a:p>
            <a:pPr marL="525780" indent="-457200">
              <a:buNone/>
            </a:pPr>
            <a:r>
              <a:rPr lang="en-US" dirty="0" err="1" smtClean="0"/>
              <a:t>e</a:t>
            </a:r>
            <a:r>
              <a:rPr lang="en-US" dirty="0" smtClean="0"/>
              <a:t>. grieved . . .dismiss</a:t>
            </a:r>
          </a:p>
          <a:p>
            <a:pPr marL="525780" indent="-457200">
              <a:buAutoNum type="alphaLcPeriod"/>
            </a:pP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7024744" cy="572536"/>
          </a:xfrm>
        </p:spPr>
        <p:txBody>
          <a:bodyPr>
            <a:normAutofit/>
          </a:bodyPr>
          <a:lstStyle/>
          <a:p>
            <a:r>
              <a:rPr lang="en-US" sz="28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t>Let’s practice—Sentence Revisions</a:t>
            </a:r>
            <a:endParaRPr lang="en-US" sz="2800" b="1" dirty="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a:xfrm>
            <a:off x="685800" y="1371600"/>
            <a:ext cx="7696200" cy="4648200"/>
          </a:xfrm>
        </p:spPr>
        <p:txBody>
          <a:bodyPr/>
          <a:lstStyle/>
          <a:p>
            <a:pPr marL="525780" indent="-457200">
              <a:buAutoNum type="arabicPeriod"/>
            </a:pPr>
            <a:r>
              <a:rPr lang="en-US" u="sng" dirty="0" smtClean="0"/>
              <a:t>The curry had a lot of spiciness, this made Toby drink </a:t>
            </a:r>
            <a:r>
              <a:rPr lang="en-US" dirty="0" smtClean="0"/>
              <a:t>a pitcher of water.</a:t>
            </a:r>
          </a:p>
          <a:p>
            <a:pPr marL="525780" indent="-457200">
              <a:buAutoNum type="arabicPeriod"/>
            </a:pPr>
            <a:endParaRPr lang="en-US" dirty="0" smtClean="0"/>
          </a:p>
          <a:p>
            <a:pPr marL="525780" indent="-457200">
              <a:buNone/>
            </a:pPr>
            <a:r>
              <a:rPr lang="en-US" dirty="0" smtClean="0"/>
              <a:t>	a. The curry had a lot of spiciness, this made Toby drink</a:t>
            </a:r>
          </a:p>
          <a:p>
            <a:pPr marL="525780" indent="-457200">
              <a:buNone/>
            </a:pPr>
            <a:r>
              <a:rPr lang="en-US" dirty="0" smtClean="0"/>
              <a:t>	</a:t>
            </a:r>
            <a:r>
              <a:rPr lang="en-US" dirty="0" err="1" smtClean="0"/>
              <a:t>b</a:t>
            </a:r>
            <a:r>
              <a:rPr lang="en-US" dirty="0" smtClean="0"/>
              <a:t>. The curry, which was spicy, making Toby drink</a:t>
            </a:r>
          </a:p>
          <a:p>
            <a:pPr marL="525780" indent="-457200">
              <a:buNone/>
            </a:pPr>
            <a:r>
              <a:rPr lang="en-US" dirty="0" smtClean="0"/>
              <a:t>	</a:t>
            </a:r>
            <a:r>
              <a:rPr lang="en-US" dirty="0" err="1" smtClean="0"/>
              <a:t>c</a:t>
            </a:r>
            <a:r>
              <a:rPr lang="en-US" dirty="0" smtClean="0"/>
              <a:t>. The spiciness of the curry made Toby drink</a:t>
            </a:r>
          </a:p>
          <a:p>
            <a:pPr marL="525780" indent="-457200">
              <a:buNone/>
            </a:pPr>
            <a:r>
              <a:rPr lang="en-US" dirty="0" smtClean="0"/>
              <a:t>	</a:t>
            </a:r>
            <a:r>
              <a:rPr lang="en-US" dirty="0" err="1" smtClean="0"/>
              <a:t>d</a:t>
            </a:r>
            <a:r>
              <a:rPr lang="en-US" dirty="0" smtClean="0"/>
              <a:t>. Because of how spicy the curry was, this is what made Toby drink</a:t>
            </a:r>
          </a:p>
          <a:p>
            <a:pPr marL="525780" indent="-457200">
              <a:buNone/>
            </a:pPr>
            <a:r>
              <a:rPr lang="en-US" dirty="0" smtClean="0"/>
              <a:t>	</a:t>
            </a:r>
            <a:r>
              <a:rPr lang="en-US" dirty="0" err="1" smtClean="0"/>
              <a:t>e</a:t>
            </a:r>
            <a:r>
              <a:rPr lang="en-US" dirty="0" smtClean="0"/>
              <a:t>. Having a lot of spiciness, Toby discovered that the curry made him drink</a:t>
            </a:r>
            <a:endParaRPr lang="en-US" dirty="0"/>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62000"/>
            <a:ext cx="7024744" cy="685800"/>
          </a:xfrm>
        </p:spPr>
        <p:txBody>
          <a:bodyPr>
            <a:normAutofit/>
          </a:bodyPr>
          <a:lstStyle/>
          <a:p>
            <a:r>
              <a:rPr lang="en-US" sz="28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t>Let’s practice—Sentence Revisions</a:t>
            </a:r>
            <a:endParaRPr lang="en-US" sz="2800" dirty="0"/>
          </a:p>
        </p:txBody>
      </p:sp>
      <p:sp>
        <p:nvSpPr>
          <p:cNvPr id="3" name="Content Placeholder 2"/>
          <p:cNvSpPr>
            <a:spLocks noGrp="1"/>
          </p:cNvSpPr>
          <p:nvPr>
            <p:ph idx="1"/>
          </p:nvPr>
        </p:nvSpPr>
        <p:spPr>
          <a:xfrm>
            <a:off x="685800" y="1524000"/>
            <a:ext cx="7620000" cy="4648200"/>
          </a:xfrm>
        </p:spPr>
        <p:txBody>
          <a:bodyPr/>
          <a:lstStyle/>
          <a:p>
            <a:pPr>
              <a:buNone/>
            </a:pPr>
            <a:r>
              <a:rPr lang="en-US" dirty="0" smtClean="0"/>
              <a:t>2. Scientists have found that foods such as pomegranates and spinach contain </a:t>
            </a:r>
            <a:r>
              <a:rPr lang="en-US" u="sng" dirty="0" smtClean="0"/>
              <a:t>antioxidants, which help prevent heart disease</a:t>
            </a:r>
            <a:r>
              <a:rPr lang="en-US" dirty="0" smtClean="0"/>
              <a:t>.</a:t>
            </a:r>
          </a:p>
          <a:p>
            <a:pPr>
              <a:buNone/>
            </a:pPr>
            <a:endParaRPr lang="en-US" dirty="0" smtClean="0"/>
          </a:p>
          <a:p>
            <a:pPr marL="525780" indent="-457200">
              <a:buNone/>
            </a:pPr>
            <a:r>
              <a:rPr lang="en-US" dirty="0" smtClean="0"/>
              <a:t>a. antioxidants, which help prevent heart disease</a:t>
            </a:r>
          </a:p>
          <a:p>
            <a:pPr marL="525780" indent="-457200">
              <a:buNone/>
            </a:pPr>
            <a:r>
              <a:rPr lang="en-US" dirty="0" err="1" smtClean="0"/>
              <a:t>b</a:t>
            </a:r>
            <a:r>
              <a:rPr lang="en-US" dirty="0" smtClean="0"/>
              <a:t>. antioxidants; heart disease can be prevented</a:t>
            </a:r>
          </a:p>
          <a:p>
            <a:pPr marL="525780" indent="-457200">
              <a:buNone/>
            </a:pPr>
            <a:r>
              <a:rPr lang="en-US" dirty="0" err="1" smtClean="0"/>
              <a:t>c</a:t>
            </a:r>
            <a:r>
              <a:rPr lang="en-US" dirty="0" smtClean="0"/>
              <a:t>. antioxidants, that is what helps prevent heart disease</a:t>
            </a:r>
          </a:p>
          <a:p>
            <a:pPr marL="525780" indent="-457200">
              <a:buNone/>
            </a:pPr>
            <a:r>
              <a:rPr lang="en-US" dirty="0" err="1" smtClean="0"/>
              <a:t>d</a:t>
            </a:r>
            <a:r>
              <a:rPr lang="en-US" dirty="0" smtClean="0"/>
              <a:t>. antioxidants, they help prevent heart disease</a:t>
            </a:r>
          </a:p>
          <a:p>
            <a:pPr marL="525780" indent="-457200">
              <a:buNone/>
            </a:pPr>
            <a:r>
              <a:rPr lang="en-US" dirty="0" err="1" smtClean="0"/>
              <a:t>e</a:t>
            </a:r>
            <a:r>
              <a:rPr lang="en-US" dirty="0" smtClean="0"/>
              <a:t>. antioxidants, and they help prevent heart disease</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85800"/>
            <a:ext cx="7024744" cy="533400"/>
          </a:xfrm>
        </p:spPr>
        <p:txBody>
          <a:bodyPr>
            <a:normAutofit/>
          </a:bodyPr>
          <a:lstStyle/>
          <a:p>
            <a:r>
              <a:rPr lang="en-US" sz="2800" b="1"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t>Let’s practice—Sentence Revisions</a:t>
            </a:r>
            <a:endParaRPr lang="en-US" sz="2800" dirty="0"/>
          </a:p>
        </p:txBody>
      </p:sp>
      <p:sp>
        <p:nvSpPr>
          <p:cNvPr id="3" name="Content Placeholder 2"/>
          <p:cNvSpPr>
            <a:spLocks noGrp="1"/>
          </p:cNvSpPr>
          <p:nvPr>
            <p:ph idx="1"/>
          </p:nvPr>
        </p:nvSpPr>
        <p:spPr>
          <a:xfrm>
            <a:off x="1043492" y="1295400"/>
            <a:ext cx="7262308" cy="5029200"/>
          </a:xfrm>
        </p:spPr>
        <p:txBody>
          <a:bodyPr>
            <a:normAutofit lnSpcReduction="10000"/>
          </a:bodyPr>
          <a:lstStyle/>
          <a:p>
            <a:pPr>
              <a:buNone/>
            </a:pPr>
            <a:r>
              <a:rPr lang="en-US" sz="2200" dirty="0" smtClean="0"/>
              <a:t>3. A true friend is someone to whom </a:t>
            </a:r>
            <a:r>
              <a:rPr lang="en-US" sz="2200" u="sng" dirty="0" smtClean="0"/>
              <a:t>you can turn when one’s day has been a disaster and they need someone to listen</a:t>
            </a:r>
            <a:r>
              <a:rPr lang="en-US" sz="2200" dirty="0" smtClean="0"/>
              <a:t>.</a:t>
            </a:r>
          </a:p>
          <a:p>
            <a:pPr>
              <a:buNone/>
            </a:pPr>
            <a:endParaRPr lang="en-US" sz="2200" dirty="0" smtClean="0"/>
          </a:p>
          <a:p>
            <a:pPr marL="525780" indent="-457200">
              <a:buNone/>
            </a:pPr>
            <a:r>
              <a:rPr lang="en-US" sz="2200" dirty="0" smtClean="0"/>
              <a:t>a. you can turn when one’s day has been a disaster and they need someone to listen</a:t>
            </a:r>
          </a:p>
          <a:p>
            <a:pPr marL="525780" indent="-457200">
              <a:buNone/>
            </a:pPr>
            <a:r>
              <a:rPr lang="en-US" sz="2200" dirty="0" err="1" smtClean="0"/>
              <a:t>b</a:t>
            </a:r>
            <a:r>
              <a:rPr lang="en-US" sz="2200" dirty="0" smtClean="0"/>
              <a:t>. a person can turn to when their day has been a disaster and they need someone to listen</a:t>
            </a:r>
          </a:p>
          <a:p>
            <a:pPr marL="525780" indent="-457200">
              <a:buNone/>
            </a:pPr>
            <a:r>
              <a:rPr lang="en-US" sz="2200" dirty="0" err="1" smtClean="0"/>
              <a:t>c</a:t>
            </a:r>
            <a:r>
              <a:rPr lang="en-US" sz="2200" dirty="0" smtClean="0"/>
              <a:t>. they can turn, they need someone to listen</a:t>
            </a:r>
          </a:p>
          <a:p>
            <a:pPr marL="525780" indent="-457200">
              <a:buNone/>
            </a:pPr>
            <a:r>
              <a:rPr lang="en-US" sz="2200" dirty="0" err="1" smtClean="0"/>
              <a:t>d</a:t>
            </a:r>
            <a:r>
              <a:rPr lang="en-US" sz="2200" dirty="0" smtClean="0"/>
              <a:t>. one can turn when one’s day has been a disaster and you need someone to listen to them</a:t>
            </a:r>
          </a:p>
          <a:p>
            <a:pPr marL="525780" indent="-457200">
              <a:buNone/>
            </a:pPr>
            <a:r>
              <a:rPr lang="en-US" sz="2200" dirty="0" err="1" smtClean="0"/>
              <a:t>e</a:t>
            </a:r>
            <a:r>
              <a:rPr lang="en-US" sz="2200" dirty="0" smtClean="0"/>
              <a:t>. you can turn when your day has been a disaster and you need someone to listen to you</a:t>
            </a:r>
          </a:p>
          <a:p>
            <a:pPr marL="525780" indent="-457200">
              <a:buNone/>
            </a:pPr>
            <a:endParaRPr lang="en-US" dirty="0" smtClean="0"/>
          </a:p>
          <a:p>
            <a:pPr marL="525780" indent="-457200">
              <a:buAutoNum type="alphaLcPeriod"/>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024744" cy="801136"/>
          </a:xfrm>
        </p:spPr>
        <p:txBody>
          <a:bodyPr>
            <a:normAutofit fontScale="90000"/>
          </a:bodyPr>
          <a:lstStyle/>
          <a:p>
            <a:r>
              <a:rPr lang="en-US" b="1" dirty="0" smtClean="0"/>
              <a:t>What is the format of the SAT?</a:t>
            </a:r>
            <a:endParaRPr lang="en-US" b="1" dirty="0"/>
          </a:p>
        </p:txBody>
      </p:sp>
      <p:sp>
        <p:nvSpPr>
          <p:cNvPr id="3" name="Content Placeholder 2"/>
          <p:cNvSpPr>
            <a:spLocks noGrp="1"/>
          </p:cNvSpPr>
          <p:nvPr>
            <p:ph idx="1"/>
          </p:nvPr>
        </p:nvSpPr>
        <p:spPr>
          <a:xfrm>
            <a:off x="1043492" y="1752600"/>
            <a:ext cx="6777317" cy="4080029"/>
          </a:xfrm>
        </p:spPr>
        <p:txBody>
          <a:bodyPr>
            <a:normAutofit fontScale="92500"/>
          </a:bodyPr>
          <a:lstStyle/>
          <a:p>
            <a:r>
              <a:rPr lang="en-US" b="1" dirty="0" smtClean="0"/>
              <a:t>Total test time = 3 hours 45 minutes</a:t>
            </a:r>
          </a:p>
          <a:p>
            <a:r>
              <a:rPr lang="en-US" b="1" dirty="0" smtClean="0"/>
              <a:t>There are three components</a:t>
            </a:r>
          </a:p>
          <a:p>
            <a:pPr lvl="1"/>
            <a:r>
              <a:rPr lang="en-US" b="1" dirty="0" smtClean="0"/>
              <a:t>Critical Reading 		70 minutes</a:t>
            </a:r>
          </a:p>
          <a:p>
            <a:pPr lvl="1"/>
            <a:r>
              <a:rPr lang="en-US" b="1" dirty="0" smtClean="0"/>
              <a:t>Math 			70 minutes</a:t>
            </a:r>
          </a:p>
          <a:p>
            <a:pPr lvl="1"/>
            <a:r>
              <a:rPr lang="en-US" b="1" dirty="0" smtClean="0"/>
              <a:t>Writing			60 minutes</a:t>
            </a:r>
          </a:p>
          <a:p>
            <a:pPr lvl="1"/>
            <a:endParaRPr lang="en-US" b="1" dirty="0" smtClean="0"/>
          </a:p>
          <a:p>
            <a:endParaRPr lang="en-US" b="1" dirty="0" smtClean="0"/>
          </a:p>
          <a:p>
            <a:r>
              <a:rPr lang="en-US" b="1" dirty="0" smtClean="0"/>
              <a:t>What happened to the other 25 minutes?</a:t>
            </a:r>
          </a:p>
          <a:p>
            <a:pPr lvl="1"/>
            <a:r>
              <a:rPr lang="en-US" b="1" dirty="0" smtClean="0"/>
              <a:t>One experimental (non-graded) section – don’t know which one, or what topic it covers…so do your best on ALL sections!	</a:t>
            </a:r>
            <a:r>
              <a:rPr lang="en-US" dirty="0" smtClean="0"/>
              <a:t>		      	</a:t>
            </a:r>
            <a:endParaRPr lang="en-US" dirty="0"/>
          </a:p>
        </p:txBody>
      </p:sp>
      <p:graphicFrame>
        <p:nvGraphicFramePr>
          <p:cNvPr id="4" name="Object 3"/>
          <p:cNvGraphicFramePr>
            <a:graphicFrameLocks noChangeAspect="1"/>
          </p:cNvGraphicFramePr>
          <p:nvPr>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714184219"/>
              </p:ext>
            </p:extLst>
          </p:nvPr>
        </p:nvGraphicFramePr>
        <p:xfrm>
          <a:off x="3276600" y="3886200"/>
          <a:ext cx="4389521" cy="838200"/>
        </p:xfrm>
        <a:graphic>
          <a:graphicData uri="http://schemas.openxmlformats.org/presentationml/2006/ole">
            <p:oleObj spid="_x0000_s1041" name="Equation" r:id="rId3" imgW="1917360" imgH="4824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linds(horizontal)">
                                      <p:cBhvr>
                                        <p:cTn id="21" dur="500"/>
                                        <p:tgtEl>
                                          <p:spTgt spid="3">
                                            <p:txEl>
                                              <p:pRg st="4" end="4"/>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blinds(horizontal)">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blinds(horizontal)">
                                      <p:cBhvr>
                                        <p:cTn id="29" dur="500"/>
                                        <p:tgtEl>
                                          <p:spTgt spid="3">
                                            <p:txEl>
                                              <p:pRg st="7" end="7"/>
                                            </p:txEl>
                                          </p:spTgt>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blinds(horizontal)">
                                      <p:cBhvr>
                                        <p:cTn id="3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801136"/>
          </a:xfrm>
        </p:spPr>
        <p:txBody>
          <a:bodyPr>
            <a:normAutofit/>
          </a:bodyPr>
          <a:lstStyle/>
          <a:p>
            <a:r>
              <a:rPr lang="en-US" sz="3200" b="1" dirty="0" smtClean="0">
                <a:ln w="12700">
                  <a:solidFill>
                    <a:schemeClr val="tx2">
                      <a:satMod val="155000"/>
                    </a:schemeClr>
                  </a:solidFill>
                  <a:prstDash val="solid"/>
                </a:ln>
                <a:solidFill>
                  <a:srgbClr val="800000"/>
                </a:solidFill>
                <a:effectLst>
                  <a:outerShdw blurRad="41275" dist="20320" dir="1800000" algn="tl" rotWithShape="0">
                    <a:srgbClr val="000000">
                      <a:alpha val="40000"/>
                    </a:srgbClr>
                  </a:outerShdw>
                </a:effectLst>
              </a:rPr>
              <a:t>Let’s practice—Sentence Errors</a:t>
            </a:r>
            <a:endParaRPr lang="en-US" sz="3200" b="1" dirty="0">
              <a:ln w="12700">
                <a:solidFill>
                  <a:schemeClr val="tx2">
                    <a:satMod val="155000"/>
                  </a:schemeClr>
                </a:solidFill>
                <a:prstDash val="solid"/>
              </a:ln>
              <a:solidFill>
                <a:srgbClr val="800000"/>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a:xfrm>
            <a:off x="1043492" y="2209800"/>
            <a:ext cx="6777317" cy="3622829"/>
          </a:xfrm>
        </p:spPr>
        <p:txBody>
          <a:bodyPr>
            <a:normAutofit fontScale="92500" lnSpcReduction="10000"/>
          </a:bodyPr>
          <a:lstStyle/>
          <a:p>
            <a:pPr marL="525780" indent="-457200">
              <a:buNone/>
            </a:pPr>
            <a:endParaRPr lang="en-US" u="sng" dirty="0" smtClean="0"/>
          </a:p>
          <a:p>
            <a:pPr marL="525780" indent="-457200">
              <a:buNone/>
            </a:pPr>
            <a:r>
              <a:rPr lang="en-US" u="sng" dirty="0" smtClean="0"/>
              <a:t>It was</a:t>
            </a:r>
            <a:r>
              <a:rPr lang="en-US" dirty="0" smtClean="0"/>
              <a:t> a Hungarian interior designer who</a:t>
            </a:r>
          </a:p>
          <a:p>
            <a:pPr marL="525780" indent="-457200">
              <a:buNone/>
            </a:pPr>
            <a:r>
              <a:rPr lang="en-US" dirty="0" smtClean="0"/>
              <a:t>   A</a:t>
            </a:r>
          </a:p>
          <a:p>
            <a:pPr marL="525780" indent="-457200">
              <a:buNone/>
            </a:pPr>
            <a:r>
              <a:rPr lang="en-US" dirty="0" smtClean="0"/>
              <a:t>initially succeeded </a:t>
            </a:r>
            <a:r>
              <a:rPr lang="en-US" u="sng" dirty="0" smtClean="0"/>
              <a:t>with introducing </a:t>
            </a:r>
          </a:p>
          <a:p>
            <a:pPr marL="525780" indent="-457200">
              <a:buNone/>
            </a:pPr>
            <a:r>
              <a:rPr lang="en-US" dirty="0" smtClean="0"/>
              <a:t>                                           B </a:t>
            </a:r>
          </a:p>
          <a:p>
            <a:pPr marL="525780" indent="-457200">
              <a:buNone/>
            </a:pPr>
            <a:r>
              <a:rPr lang="en-US" u="sng" dirty="0" smtClean="0"/>
              <a:t>the now iconic</a:t>
            </a:r>
            <a:r>
              <a:rPr lang="en-US" dirty="0" smtClean="0"/>
              <a:t>  Rubik’s cube </a:t>
            </a:r>
            <a:r>
              <a:rPr lang="en-US" u="sng" dirty="0" smtClean="0"/>
              <a:t>to</a:t>
            </a:r>
            <a:r>
              <a:rPr lang="en-US" dirty="0" smtClean="0"/>
              <a:t> toy stores</a:t>
            </a:r>
          </a:p>
          <a:p>
            <a:pPr marL="525780" indent="-457200">
              <a:buNone/>
            </a:pPr>
            <a:r>
              <a:rPr lang="en-US" dirty="0" smtClean="0"/>
              <a:t>           C                                      D</a:t>
            </a:r>
          </a:p>
          <a:p>
            <a:pPr marL="525780" indent="-457200">
              <a:buNone/>
            </a:pPr>
            <a:r>
              <a:rPr lang="en-US" dirty="0" smtClean="0"/>
              <a:t>world wide.  </a:t>
            </a:r>
            <a:r>
              <a:rPr lang="en-US" u="sng" dirty="0" smtClean="0"/>
              <a:t>No error</a:t>
            </a:r>
            <a:r>
              <a:rPr lang="en-US" dirty="0" smtClean="0"/>
              <a:t>.</a:t>
            </a:r>
          </a:p>
          <a:p>
            <a:pPr marL="525780" indent="-457200">
              <a:buNone/>
            </a:pPr>
            <a:r>
              <a:rPr lang="en-US" dirty="0" smtClean="0"/>
              <a:t>                           E</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066800"/>
            <a:ext cx="7024744" cy="648736"/>
          </a:xfrm>
        </p:spPr>
        <p:txBody>
          <a:bodyPr>
            <a:normAutofit fontScale="90000"/>
          </a:bodyPr>
          <a:lstStyle/>
          <a:p>
            <a:r>
              <a:rPr lang="en-US" b="1" dirty="0" smtClean="0">
                <a:ln w="12700">
                  <a:solidFill>
                    <a:schemeClr val="tx2">
                      <a:satMod val="155000"/>
                    </a:schemeClr>
                  </a:solidFill>
                  <a:prstDash val="solid"/>
                </a:ln>
                <a:solidFill>
                  <a:srgbClr val="800000"/>
                </a:solidFill>
                <a:effectLst>
                  <a:outerShdw blurRad="41275" dist="20320" dir="1800000" algn="tl" rotWithShape="0">
                    <a:srgbClr val="000000">
                      <a:alpha val="40000"/>
                    </a:srgbClr>
                  </a:outerShdw>
                </a:effectLst>
              </a:rPr>
              <a:t>Let’s practice—Sentence Errors</a:t>
            </a:r>
            <a:endParaRPr lang="en-US" dirty="0"/>
          </a:p>
        </p:txBody>
      </p:sp>
      <p:sp>
        <p:nvSpPr>
          <p:cNvPr id="3" name="Content Placeholder 2"/>
          <p:cNvSpPr>
            <a:spLocks noGrp="1"/>
          </p:cNvSpPr>
          <p:nvPr>
            <p:ph idx="1"/>
          </p:nvPr>
        </p:nvSpPr>
        <p:spPr>
          <a:xfrm>
            <a:off x="838200" y="1752600"/>
            <a:ext cx="7315200" cy="4080029"/>
          </a:xfrm>
        </p:spPr>
        <p:txBody>
          <a:bodyPr/>
          <a:lstStyle/>
          <a:p>
            <a:pPr>
              <a:buNone/>
            </a:pPr>
            <a:r>
              <a:rPr lang="en-US" dirty="0" smtClean="0"/>
              <a:t>A decade in </a:t>
            </a:r>
            <a:r>
              <a:rPr lang="en-US" u="sng" dirty="0" smtClean="0"/>
              <a:t>the making</a:t>
            </a:r>
            <a:r>
              <a:rPr lang="en-US" dirty="0" smtClean="0"/>
              <a:t>, the documentary</a:t>
            </a:r>
          </a:p>
          <a:p>
            <a:pPr>
              <a:buNone/>
            </a:pPr>
            <a:r>
              <a:rPr lang="en-US" dirty="0" smtClean="0"/>
              <a:t>                              A</a:t>
            </a:r>
          </a:p>
          <a:p>
            <a:pPr>
              <a:buNone/>
            </a:pPr>
            <a:r>
              <a:rPr lang="en-US" dirty="0" smtClean="0"/>
              <a:t> on penguins is </a:t>
            </a:r>
            <a:r>
              <a:rPr lang="en-US" u="sng" dirty="0" smtClean="0"/>
              <a:t>both a response </a:t>
            </a:r>
            <a:r>
              <a:rPr lang="en-US" dirty="0" smtClean="0"/>
              <a:t>to widespread </a:t>
            </a:r>
          </a:p>
          <a:p>
            <a:pPr>
              <a:buNone/>
            </a:pPr>
            <a:r>
              <a:rPr lang="en-US" dirty="0" smtClean="0"/>
              <a:t>                                    B</a:t>
            </a:r>
          </a:p>
          <a:p>
            <a:pPr>
              <a:buNone/>
            </a:pPr>
            <a:r>
              <a:rPr lang="en-US" dirty="0" smtClean="0"/>
              <a:t>misinformation </a:t>
            </a:r>
            <a:r>
              <a:rPr lang="en-US" u="sng" dirty="0" smtClean="0"/>
              <a:t>with</a:t>
            </a:r>
            <a:r>
              <a:rPr lang="en-US" dirty="0" smtClean="0"/>
              <a:t> their mating habits and </a:t>
            </a:r>
          </a:p>
          <a:p>
            <a:pPr>
              <a:buNone/>
            </a:pPr>
            <a:r>
              <a:rPr lang="en-US" dirty="0" smtClean="0"/>
              <a:t>                             C</a:t>
            </a:r>
          </a:p>
          <a:p>
            <a:pPr>
              <a:buNone/>
            </a:pPr>
            <a:r>
              <a:rPr lang="en-US" u="sng" dirty="0" smtClean="0"/>
              <a:t>an investigation</a:t>
            </a:r>
            <a:r>
              <a:rPr lang="en-US" dirty="0" smtClean="0"/>
              <a:t> into their behaviors. </a:t>
            </a:r>
            <a:r>
              <a:rPr lang="en-US" u="sng" dirty="0" smtClean="0"/>
              <a:t>No error</a:t>
            </a:r>
          </a:p>
          <a:p>
            <a:pPr>
              <a:buNone/>
            </a:pPr>
            <a:r>
              <a:rPr lang="en-US" dirty="0" smtClean="0"/>
              <a:t>           D                                                         E</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72536"/>
          </a:xfrm>
        </p:spPr>
        <p:txBody>
          <a:bodyPr>
            <a:normAutofit/>
          </a:bodyPr>
          <a:lstStyle/>
          <a:p>
            <a:r>
              <a:rPr lang="en-US" sz="2800" b="1" dirty="0" smtClean="0">
                <a:ln w="12700">
                  <a:solidFill>
                    <a:schemeClr val="tx2">
                      <a:satMod val="155000"/>
                    </a:schemeClr>
                  </a:solidFill>
                  <a:prstDash val="solid"/>
                </a:ln>
                <a:solidFill>
                  <a:srgbClr val="800000"/>
                </a:solidFill>
                <a:effectLst>
                  <a:outerShdw blurRad="41275" dist="20320" dir="1800000" algn="tl" rotWithShape="0">
                    <a:srgbClr val="000000">
                      <a:alpha val="40000"/>
                    </a:srgbClr>
                  </a:outerShdw>
                </a:effectLst>
              </a:rPr>
              <a:t>Let’s practice—Sentence Errors</a:t>
            </a:r>
            <a:endParaRPr lang="en-US" sz="2800" dirty="0"/>
          </a:p>
        </p:txBody>
      </p:sp>
      <p:sp>
        <p:nvSpPr>
          <p:cNvPr id="3" name="Content Placeholder 2"/>
          <p:cNvSpPr>
            <a:spLocks noGrp="1"/>
          </p:cNvSpPr>
          <p:nvPr>
            <p:ph idx="1"/>
          </p:nvPr>
        </p:nvSpPr>
        <p:spPr>
          <a:xfrm>
            <a:off x="1043492" y="1676400"/>
            <a:ext cx="6777317" cy="4156229"/>
          </a:xfrm>
        </p:spPr>
        <p:txBody>
          <a:bodyPr/>
          <a:lstStyle/>
          <a:p>
            <a:pPr>
              <a:buNone/>
            </a:pPr>
            <a:r>
              <a:rPr lang="en-US" dirty="0" smtClean="0"/>
              <a:t>At the concert, Lucy </a:t>
            </a:r>
            <a:r>
              <a:rPr lang="en-US" u="sng" dirty="0" smtClean="0"/>
              <a:t>enjoyed listening </a:t>
            </a:r>
            <a:r>
              <a:rPr lang="en-US" dirty="0" smtClean="0"/>
              <a:t>to her</a:t>
            </a:r>
          </a:p>
          <a:p>
            <a:pPr>
              <a:buNone/>
            </a:pPr>
            <a:r>
              <a:rPr lang="en-US" dirty="0" smtClean="0"/>
              <a:t>                                                 A</a:t>
            </a:r>
          </a:p>
          <a:p>
            <a:pPr>
              <a:buNone/>
            </a:pPr>
            <a:r>
              <a:rPr lang="en-US" dirty="0" smtClean="0"/>
              <a:t>friend Noah’s experimental music,</a:t>
            </a:r>
          </a:p>
          <a:p>
            <a:pPr>
              <a:buNone/>
            </a:pPr>
            <a:endParaRPr lang="en-US" dirty="0" smtClean="0"/>
          </a:p>
          <a:p>
            <a:pPr>
              <a:buNone/>
            </a:pPr>
            <a:r>
              <a:rPr lang="en-US" u="sng" dirty="0" smtClean="0"/>
              <a:t>which she</a:t>
            </a:r>
            <a:r>
              <a:rPr lang="en-US" dirty="0" smtClean="0"/>
              <a:t> thought was </a:t>
            </a:r>
            <a:r>
              <a:rPr lang="en-US" u="sng" dirty="0" smtClean="0"/>
              <a:t>more original</a:t>
            </a:r>
            <a:r>
              <a:rPr lang="en-US" dirty="0" smtClean="0"/>
              <a:t> than</a:t>
            </a:r>
          </a:p>
          <a:p>
            <a:pPr>
              <a:buNone/>
            </a:pPr>
            <a:r>
              <a:rPr lang="en-US" dirty="0" smtClean="0"/>
              <a:t>      B                                             C</a:t>
            </a:r>
          </a:p>
          <a:p>
            <a:pPr>
              <a:buNone/>
            </a:pPr>
            <a:r>
              <a:rPr lang="en-US" u="sng" dirty="0" smtClean="0"/>
              <a:t>the other bands</a:t>
            </a:r>
            <a:r>
              <a:rPr lang="en-US" dirty="0" smtClean="0"/>
              <a:t>.  </a:t>
            </a:r>
            <a:r>
              <a:rPr lang="en-US" u="sng" dirty="0" smtClean="0"/>
              <a:t>No error</a:t>
            </a:r>
          </a:p>
          <a:p>
            <a:pPr>
              <a:buNone/>
            </a:pPr>
            <a:r>
              <a:rPr lang="en-US" dirty="0" smtClean="0"/>
              <a:t>          D                         E</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72536"/>
          </a:xfrm>
        </p:spPr>
        <p:txBody>
          <a:bodyPr>
            <a:normAutofit/>
          </a:bodyPr>
          <a:lstStyle/>
          <a:p>
            <a:r>
              <a:rPr lang="en-US" sz="2800" b="1" dirty="0" smtClean="0">
                <a:ln w="12700">
                  <a:solidFill>
                    <a:schemeClr val="tx2">
                      <a:satMod val="155000"/>
                    </a:schemeClr>
                  </a:solidFill>
                  <a:prstDash val="solid"/>
                </a:ln>
                <a:solidFill>
                  <a:srgbClr val="800000"/>
                </a:solidFill>
                <a:effectLst>
                  <a:outerShdw blurRad="41275" dist="20320" dir="1800000" algn="tl" rotWithShape="0">
                    <a:srgbClr val="000000">
                      <a:alpha val="40000"/>
                    </a:srgbClr>
                  </a:outerShdw>
                </a:effectLst>
              </a:rPr>
              <a:t>Let’s practice—Sentence Errors</a:t>
            </a:r>
            <a:endParaRPr lang="en-US" sz="2800" dirty="0"/>
          </a:p>
        </p:txBody>
      </p:sp>
      <p:sp>
        <p:nvSpPr>
          <p:cNvPr id="3" name="Content Placeholder 2"/>
          <p:cNvSpPr>
            <a:spLocks noGrp="1"/>
          </p:cNvSpPr>
          <p:nvPr>
            <p:ph idx="1"/>
          </p:nvPr>
        </p:nvSpPr>
        <p:spPr>
          <a:xfrm>
            <a:off x="685800" y="1981200"/>
            <a:ext cx="7696200" cy="3733800"/>
          </a:xfrm>
        </p:spPr>
        <p:txBody>
          <a:bodyPr/>
          <a:lstStyle/>
          <a:p>
            <a:pPr>
              <a:buNone/>
            </a:pPr>
            <a:r>
              <a:rPr lang="en-US" dirty="0" smtClean="0"/>
              <a:t>No matter how many times a person </a:t>
            </a:r>
            <a:r>
              <a:rPr lang="en-US" u="sng" dirty="0" smtClean="0"/>
              <a:t>has driven</a:t>
            </a:r>
            <a:r>
              <a:rPr lang="en-US" dirty="0" smtClean="0"/>
              <a:t> in</a:t>
            </a:r>
          </a:p>
          <a:p>
            <a:pPr>
              <a:buNone/>
            </a:pPr>
            <a:r>
              <a:rPr lang="en-US" dirty="0" smtClean="0"/>
              <a:t>                                                                         A</a:t>
            </a:r>
          </a:p>
          <a:p>
            <a:pPr>
              <a:buNone/>
            </a:pPr>
            <a:r>
              <a:rPr lang="en-US" dirty="0" smtClean="0"/>
              <a:t>inclement weather, </a:t>
            </a:r>
            <a:r>
              <a:rPr lang="en-US" u="sng" dirty="0" smtClean="0"/>
              <a:t>they should</a:t>
            </a:r>
            <a:r>
              <a:rPr lang="en-US" dirty="0" smtClean="0"/>
              <a:t> be </a:t>
            </a:r>
            <a:r>
              <a:rPr lang="en-US" u="sng" dirty="0" smtClean="0"/>
              <a:t>especially</a:t>
            </a:r>
          </a:p>
          <a:p>
            <a:pPr>
              <a:buNone/>
            </a:pPr>
            <a:r>
              <a:rPr lang="en-US" dirty="0" smtClean="0"/>
              <a:t>                                            B                      C</a:t>
            </a:r>
          </a:p>
          <a:p>
            <a:pPr>
              <a:buNone/>
            </a:pPr>
            <a:r>
              <a:rPr lang="en-US" dirty="0" smtClean="0"/>
              <a:t>careful when driving down a road </a:t>
            </a:r>
            <a:r>
              <a:rPr lang="en-US" u="sng" dirty="0" smtClean="0"/>
              <a:t>that</a:t>
            </a:r>
            <a:r>
              <a:rPr lang="en-US" dirty="0" smtClean="0"/>
              <a:t> is covered</a:t>
            </a:r>
          </a:p>
          <a:p>
            <a:pPr>
              <a:buNone/>
            </a:pPr>
            <a:r>
              <a:rPr lang="en-US" dirty="0" smtClean="0"/>
              <a:t>                                                               D</a:t>
            </a:r>
          </a:p>
          <a:p>
            <a:pPr>
              <a:buNone/>
            </a:pPr>
            <a:r>
              <a:rPr lang="en-US" dirty="0" smtClean="0"/>
              <a:t>with wet snow. </a:t>
            </a:r>
            <a:r>
              <a:rPr lang="en-US" u="sng" dirty="0" smtClean="0"/>
              <a:t>No error</a:t>
            </a:r>
          </a:p>
          <a:p>
            <a:pPr>
              <a:buNone/>
            </a:pPr>
            <a:r>
              <a:rPr lang="en-US" dirty="0" smtClean="0"/>
              <a:t>                                E</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572536"/>
          </a:xfrm>
        </p:spPr>
        <p:txBody>
          <a:bodyPr>
            <a:normAutofit fontScale="90000"/>
          </a:bodyPr>
          <a:lstStyle/>
          <a:p>
            <a:r>
              <a:rPr lang="en-US" sz="3200" b="1" dirty="0" smtClean="0">
                <a:ln w="12700">
                  <a:solidFill>
                    <a:schemeClr val="tx2">
                      <a:satMod val="155000"/>
                    </a:schemeClr>
                  </a:solidFill>
                  <a:prstDash val="solid"/>
                </a:ln>
                <a:solidFill>
                  <a:srgbClr val="800000"/>
                </a:solidFill>
                <a:effectLst>
                  <a:outerShdw blurRad="41275" dist="20320" dir="1800000" algn="tl" rotWithShape="0">
                    <a:srgbClr val="000000">
                      <a:alpha val="40000"/>
                    </a:srgbClr>
                  </a:outerShdw>
                </a:effectLst>
              </a:rPr>
              <a:t>Let’s practice—Sentence Errors</a:t>
            </a:r>
            <a:endParaRPr lang="en-US" sz="3200" dirty="0"/>
          </a:p>
        </p:txBody>
      </p:sp>
      <p:sp>
        <p:nvSpPr>
          <p:cNvPr id="3" name="Content Placeholder 2"/>
          <p:cNvSpPr>
            <a:spLocks noGrp="1"/>
          </p:cNvSpPr>
          <p:nvPr>
            <p:ph idx="1"/>
          </p:nvPr>
        </p:nvSpPr>
        <p:spPr>
          <a:xfrm>
            <a:off x="1043492" y="1676400"/>
            <a:ext cx="6777317" cy="4156229"/>
          </a:xfrm>
        </p:spPr>
        <p:txBody>
          <a:bodyPr/>
          <a:lstStyle/>
          <a:p>
            <a:pPr>
              <a:buNone/>
            </a:pPr>
            <a:r>
              <a:rPr lang="en-US" dirty="0" smtClean="0"/>
              <a:t>The </a:t>
            </a:r>
            <a:r>
              <a:rPr lang="en-US" u="sng" dirty="0" smtClean="0"/>
              <a:t>brand-new, indoor </a:t>
            </a:r>
            <a:r>
              <a:rPr lang="en-US" dirty="0" smtClean="0"/>
              <a:t>basketball court was</a:t>
            </a:r>
          </a:p>
          <a:p>
            <a:pPr>
              <a:buNone/>
            </a:pPr>
            <a:r>
              <a:rPr lang="en-US" dirty="0" smtClean="0"/>
              <a:t>                            A</a:t>
            </a:r>
          </a:p>
          <a:p>
            <a:pPr>
              <a:buNone/>
            </a:pPr>
            <a:r>
              <a:rPr lang="en-US" dirty="0" smtClean="0"/>
              <a:t>extremely different </a:t>
            </a:r>
            <a:r>
              <a:rPr lang="en-US" u="sng" dirty="0" smtClean="0"/>
              <a:t>than</a:t>
            </a:r>
            <a:r>
              <a:rPr lang="en-US" dirty="0" smtClean="0"/>
              <a:t> the cement</a:t>
            </a:r>
          </a:p>
          <a:p>
            <a:pPr>
              <a:buNone/>
            </a:pPr>
            <a:r>
              <a:rPr lang="en-US" dirty="0" smtClean="0"/>
              <a:t>                                      B</a:t>
            </a:r>
          </a:p>
          <a:p>
            <a:pPr>
              <a:buNone/>
            </a:pPr>
            <a:r>
              <a:rPr lang="en-US" dirty="0" smtClean="0"/>
              <a:t>lot </a:t>
            </a:r>
            <a:r>
              <a:rPr lang="en-US" u="sng" dirty="0" smtClean="0"/>
              <a:t>at</a:t>
            </a:r>
            <a:r>
              <a:rPr lang="en-US" dirty="0" smtClean="0"/>
              <a:t> the municipal park where the team</a:t>
            </a:r>
          </a:p>
          <a:p>
            <a:pPr>
              <a:buNone/>
            </a:pPr>
            <a:r>
              <a:rPr lang="en-US" dirty="0" smtClean="0"/>
              <a:t>      C</a:t>
            </a:r>
          </a:p>
          <a:p>
            <a:pPr>
              <a:buNone/>
            </a:pPr>
            <a:r>
              <a:rPr lang="en-US" dirty="0" smtClean="0"/>
              <a:t>usually </a:t>
            </a:r>
            <a:r>
              <a:rPr lang="en-US" u="sng" dirty="0" smtClean="0"/>
              <a:t>played</a:t>
            </a:r>
            <a:r>
              <a:rPr lang="en-US" dirty="0" smtClean="0"/>
              <a:t>. </a:t>
            </a:r>
            <a:r>
              <a:rPr lang="en-US" u="sng" dirty="0" smtClean="0"/>
              <a:t>No error</a:t>
            </a:r>
          </a:p>
          <a:p>
            <a:pPr>
              <a:buNone/>
            </a:pPr>
            <a:r>
              <a:rPr lang="en-US" dirty="0" smtClean="0"/>
              <a:t>                  D             E</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62000"/>
            <a:ext cx="7024744" cy="533400"/>
          </a:xfrm>
        </p:spPr>
        <p:txBody>
          <a:bodyPr>
            <a:normAutofit fontScale="90000"/>
          </a:bodyPr>
          <a:lstStyle/>
          <a:p>
            <a:r>
              <a:rPr lang="en-US" b="1" dirty="0" smtClean="0">
                <a:ln w="12700">
                  <a:solidFill>
                    <a:schemeClr val="tx2">
                      <a:satMod val="155000"/>
                    </a:schemeClr>
                  </a:solidFill>
                  <a:prstDash val="solid"/>
                </a:ln>
                <a:solidFill>
                  <a:srgbClr val="800000"/>
                </a:solidFill>
                <a:effectLst>
                  <a:outerShdw blurRad="41275" dist="20320" dir="1800000" algn="tl" rotWithShape="0">
                    <a:srgbClr val="000000">
                      <a:alpha val="40000"/>
                    </a:srgbClr>
                  </a:outerShdw>
                </a:effectLst>
              </a:rPr>
              <a:t>Let’s practice—Sentence Errors</a:t>
            </a:r>
            <a:endParaRPr lang="en-US" dirty="0"/>
          </a:p>
        </p:txBody>
      </p:sp>
      <p:sp>
        <p:nvSpPr>
          <p:cNvPr id="3" name="Content Placeholder 2"/>
          <p:cNvSpPr>
            <a:spLocks noGrp="1"/>
          </p:cNvSpPr>
          <p:nvPr>
            <p:ph idx="1"/>
          </p:nvPr>
        </p:nvSpPr>
        <p:spPr>
          <a:xfrm>
            <a:off x="1043492" y="1676400"/>
            <a:ext cx="6777317" cy="4156229"/>
          </a:xfrm>
        </p:spPr>
        <p:txBody>
          <a:bodyPr/>
          <a:lstStyle/>
          <a:p>
            <a:pPr>
              <a:buNone/>
            </a:pPr>
            <a:r>
              <a:rPr lang="en-US" u="sng" dirty="0" smtClean="0"/>
              <a:t>By 2076, </a:t>
            </a:r>
            <a:r>
              <a:rPr lang="en-US" dirty="0" smtClean="0"/>
              <a:t>the United States will have been a</a:t>
            </a:r>
          </a:p>
          <a:p>
            <a:pPr>
              <a:buNone/>
            </a:pPr>
            <a:r>
              <a:rPr lang="en-US" dirty="0" smtClean="0"/>
              <a:t>     A</a:t>
            </a:r>
          </a:p>
          <a:p>
            <a:pPr>
              <a:buNone/>
            </a:pPr>
            <a:r>
              <a:rPr lang="en-US" dirty="0" smtClean="0"/>
              <a:t>nation for three hundred years, while, </a:t>
            </a:r>
          </a:p>
          <a:p>
            <a:pPr>
              <a:buNone/>
            </a:pPr>
            <a:endParaRPr lang="en-US" dirty="0" smtClean="0"/>
          </a:p>
          <a:p>
            <a:pPr>
              <a:buNone/>
            </a:pPr>
            <a:r>
              <a:rPr lang="en-US" u="sng" dirty="0" smtClean="0"/>
              <a:t>by the same year,</a:t>
            </a:r>
            <a:r>
              <a:rPr lang="en-US" dirty="0" smtClean="0"/>
              <a:t> China </a:t>
            </a:r>
            <a:r>
              <a:rPr lang="en-US" u="sng" dirty="0" smtClean="0"/>
              <a:t>has been</a:t>
            </a:r>
            <a:r>
              <a:rPr lang="en-US" dirty="0" smtClean="0"/>
              <a:t> a nation</a:t>
            </a:r>
          </a:p>
          <a:p>
            <a:pPr>
              <a:buNone/>
            </a:pPr>
            <a:r>
              <a:rPr lang="en-US" dirty="0" smtClean="0"/>
              <a:t>            B                                     C</a:t>
            </a:r>
          </a:p>
          <a:p>
            <a:pPr>
              <a:buNone/>
            </a:pPr>
            <a:r>
              <a:rPr lang="en-US" dirty="0" smtClean="0"/>
              <a:t>for </a:t>
            </a:r>
            <a:r>
              <a:rPr lang="en-US" u="sng" dirty="0" smtClean="0"/>
              <a:t>almost</a:t>
            </a:r>
            <a:r>
              <a:rPr lang="en-US" dirty="0" smtClean="0"/>
              <a:t> four thousand years. </a:t>
            </a:r>
            <a:r>
              <a:rPr lang="en-US" u="sng" dirty="0" smtClean="0"/>
              <a:t>No error</a:t>
            </a:r>
          </a:p>
          <a:p>
            <a:pPr>
              <a:buNone/>
            </a:pPr>
            <a:r>
              <a:rPr lang="en-US" dirty="0" smtClean="0"/>
              <a:t>         D                                                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is the format of the math sections?</a:t>
            </a:r>
            <a:endParaRPr lang="en-US" b="1" dirty="0"/>
          </a:p>
        </p:txBody>
      </p:sp>
      <p:sp>
        <p:nvSpPr>
          <p:cNvPr id="3" name="Content Placeholder 2"/>
          <p:cNvSpPr>
            <a:spLocks noGrp="1"/>
          </p:cNvSpPr>
          <p:nvPr>
            <p:ph idx="1"/>
          </p:nvPr>
        </p:nvSpPr>
        <p:spPr/>
        <p:txBody>
          <a:bodyPr>
            <a:normAutofit lnSpcReduction="10000"/>
          </a:bodyPr>
          <a:lstStyle/>
          <a:p>
            <a:r>
              <a:rPr lang="en-US" b="1" dirty="0" smtClean="0"/>
              <a:t>There are three scored sections:</a:t>
            </a:r>
          </a:p>
          <a:p>
            <a:pPr lvl="1"/>
            <a:r>
              <a:rPr lang="en-US" b="1" dirty="0" smtClean="0"/>
              <a:t>2 - 25 minutes sections </a:t>
            </a:r>
          </a:p>
          <a:p>
            <a:pPr marL="1371600" lvl="2" indent="-457200">
              <a:buNone/>
            </a:pPr>
            <a:r>
              <a:rPr lang="en-US" b="1" dirty="0" smtClean="0"/>
              <a:t>20 multiple choice questions</a:t>
            </a:r>
          </a:p>
          <a:p>
            <a:pPr marL="1371600" lvl="2" indent="-457200">
              <a:buNone/>
            </a:pPr>
            <a:r>
              <a:rPr lang="en-US" b="1" dirty="0" smtClean="0"/>
              <a:t>8 multiple choice &amp; 10 grid-in questions</a:t>
            </a:r>
          </a:p>
          <a:p>
            <a:pPr lvl="1"/>
            <a:r>
              <a:rPr lang="en-US" b="1" dirty="0" smtClean="0"/>
              <a:t>1 - 20 minute section</a:t>
            </a:r>
          </a:p>
          <a:p>
            <a:pPr marL="1371600" lvl="2" indent="-457200">
              <a:buNone/>
            </a:pPr>
            <a:r>
              <a:rPr lang="en-US" b="1" dirty="0" smtClean="0"/>
              <a:t>15 multiple choice questions</a:t>
            </a:r>
          </a:p>
          <a:p>
            <a:pPr marL="571500" indent="-457200"/>
            <a:endParaRPr lang="en-US" b="1" dirty="0" smtClean="0"/>
          </a:p>
          <a:p>
            <a:pPr marL="571500" indent="-457200"/>
            <a:r>
              <a:rPr lang="en-US" b="1" dirty="0" smtClean="0"/>
              <a:t>All multiple choice questions have 5 answer choices</a:t>
            </a:r>
          </a:p>
          <a:p>
            <a:pPr lvl="2"/>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ox(in)">
                                      <p:cBhvr>
                                        <p:cTn id="15" dur="500"/>
                                        <p:tgtEl>
                                          <p:spTgt spid="3">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ox(in)">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ox(in)">
                                      <p:cBhvr>
                                        <p:cTn id="23" dur="500"/>
                                        <p:tgtEl>
                                          <p:spTgt spid="3">
                                            <p:txEl>
                                              <p:pRg st="4" end="4"/>
                                            </p:txEl>
                                          </p:spTgt>
                                        </p:tgtEl>
                                      </p:cBhvr>
                                    </p:animEffect>
                                  </p:childTnLst>
                                </p:cTn>
                              </p:par>
                              <p:par>
                                <p:cTn id="24" presetID="4" presetClass="entr" presetSubtype="16"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box(in)">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box(in)">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7481944" cy="1143000"/>
          </a:xfrm>
        </p:spPr>
        <p:txBody>
          <a:bodyPr>
            <a:noAutofit/>
          </a:bodyPr>
          <a:lstStyle/>
          <a:p>
            <a:r>
              <a:rPr lang="en-US" sz="3000" b="1" dirty="0" smtClean="0"/>
              <a:t>How are the English sections formatted?</a:t>
            </a:r>
            <a:endParaRPr lang="en-US" sz="3000" b="1" dirty="0"/>
          </a:p>
        </p:txBody>
      </p:sp>
      <p:sp>
        <p:nvSpPr>
          <p:cNvPr id="3" name="Content Placeholder 2"/>
          <p:cNvSpPr>
            <a:spLocks noGrp="1"/>
          </p:cNvSpPr>
          <p:nvPr>
            <p:ph idx="1"/>
          </p:nvPr>
        </p:nvSpPr>
        <p:spPr>
          <a:xfrm>
            <a:off x="762000" y="1828800"/>
            <a:ext cx="8229600" cy="4572000"/>
          </a:xfrm>
        </p:spPr>
        <p:txBody>
          <a:bodyPr>
            <a:normAutofit lnSpcReduction="10000"/>
          </a:bodyPr>
          <a:lstStyle/>
          <a:p>
            <a:r>
              <a:rPr lang="en-US" b="1" dirty="0" smtClean="0"/>
              <a:t>Critical Reading:</a:t>
            </a:r>
            <a:endParaRPr lang="en-US" b="1" dirty="0"/>
          </a:p>
          <a:p>
            <a:pPr lvl="1"/>
            <a:r>
              <a:rPr lang="en-US" b="1" dirty="0" smtClean="0"/>
              <a:t>Two 25 minute </a:t>
            </a:r>
            <a:r>
              <a:rPr lang="en-US" b="1" dirty="0"/>
              <a:t>sections </a:t>
            </a:r>
          </a:p>
          <a:p>
            <a:pPr marL="1371600" lvl="2" indent="-457200">
              <a:buNone/>
            </a:pPr>
            <a:r>
              <a:rPr lang="en-US" b="1" dirty="0" smtClean="0"/>
              <a:t>Sentence Completion (19 Questions) </a:t>
            </a:r>
            <a:endParaRPr lang="en-US" b="1" dirty="0"/>
          </a:p>
          <a:p>
            <a:pPr marL="1371600" lvl="2" indent="-457200">
              <a:buNone/>
            </a:pPr>
            <a:r>
              <a:rPr lang="en-US" b="1" dirty="0" smtClean="0"/>
              <a:t>Passage-Based reading (48 Questions) </a:t>
            </a:r>
            <a:endParaRPr lang="en-US" b="1" dirty="0"/>
          </a:p>
          <a:p>
            <a:pPr lvl="1"/>
            <a:r>
              <a:rPr lang="en-US" b="1" dirty="0" smtClean="0"/>
              <a:t>One 20 </a:t>
            </a:r>
            <a:r>
              <a:rPr lang="en-US" b="1" dirty="0"/>
              <a:t>minute </a:t>
            </a:r>
            <a:r>
              <a:rPr lang="en-US" b="1" dirty="0" smtClean="0"/>
              <a:t>section </a:t>
            </a:r>
          </a:p>
          <a:p>
            <a:r>
              <a:rPr lang="en-US" b="1" dirty="0" smtClean="0"/>
              <a:t>Writing:</a:t>
            </a:r>
            <a:endParaRPr lang="en-US" b="1" dirty="0"/>
          </a:p>
          <a:p>
            <a:pPr lvl="1"/>
            <a:r>
              <a:rPr lang="en-US" b="1" dirty="0" smtClean="0"/>
              <a:t>Two 25 minute </a:t>
            </a:r>
            <a:r>
              <a:rPr lang="en-US" b="1" dirty="0"/>
              <a:t>sections </a:t>
            </a:r>
          </a:p>
          <a:p>
            <a:pPr marL="1371600" lvl="2" indent="-457200">
              <a:buNone/>
            </a:pPr>
            <a:r>
              <a:rPr lang="en-US" b="1" dirty="0" smtClean="0"/>
              <a:t>Identifying Sentence Errors (18 Questions), Improving Sentences (25 Questions), Improving Paragraphs (6 Questions) 25 Minutes</a:t>
            </a:r>
          </a:p>
          <a:p>
            <a:pPr marL="1371600" lvl="2" indent="-457200">
              <a:buNone/>
            </a:pPr>
            <a:r>
              <a:rPr lang="en-US" b="1" dirty="0" smtClean="0"/>
              <a:t>Essay – 25 Minutes (to Read the Prompt, Plan, and Write)</a:t>
            </a:r>
            <a:endParaRPr lang="en-US" b="1" dirty="0"/>
          </a:p>
          <a:p>
            <a:pPr lvl="1"/>
            <a:r>
              <a:rPr lang="en-US" b="1" dirty="0" smtClean="0"/>
              <a:t>One 10 </a:t>
            </a:r>
            <a:r>
              <a:rPr lang="en-US" b="1" dirty="0"/>
              <a:t>minute </a:t>
            </a:r>
            <a:r>
              <a:rPr lang="en-US" b="1" dirty="0" smtClean="0"/>
              <a:t>section </a:t>
            </a:r>
            <a:endParaRPr lang="en-US" b="1" dirty="0"/>
          </a:p>
          <a:p>
            <a:pPr marL="571500" indent="-457200">
              <a:buFont typeface="+mj-lt"/>
              <a:buAutoNum type="arabicPeriod"/>
            </a:pP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73995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533400"/>
            <a:ext cx="7024744" cy="1143000"/>
          </a:xfrm>
        </p:spPr>
        <p:txBody>
          <a:bodyPr>
            <a:normAutofit fontScale="90000"/>
          </a:bodyPr>
          <a:lstStyle/>
          <a:p>
            <a:r>
              <a:rPr lang="en-US" b="1" dirty="0" smtClean="0"/>
              <a:t>What else do I need to know?</a:t>
            </a:r>
            <a:endParaRPr lang="en-US" b="1" dirty="0"/>
          </a:p>
        </p:txBody>
      </p:sp>
      <p:sp>
        <p:nvSpPr>
          <p:cNvPr id="3" name="Content Placeholder 2"/>
          <p:cNvSpPr>
            <a:spLocks noGrp="1"/>
          </p:cNvSpPr>
          <p:nvPr>
            <p:ph idx="1"/>
          </p:nvPr>
        </p:nvSpPr>
        <p:spPr>
          <a:xfrm>
            <a:off x="1043492" y="1828800"/>
            <a:ext cx="6777317" cy="4003829"/>
          </a:xfrm>
        </p:spPr>
        <p:txBody>
          <a:bodyPr>
            <a:normAutofit/>
          </a:bodyPr>
          <a:lstStyle/>
          <a:p>
            <a:r>
              <a:rPr lang="en-US" b="1" dirty="0" smtClean="0"/>
              <a:t>You will be allowed to use a calculator</a:t>
            </a:r>
          </a:p>
          <a:p>
            <a:pPr lvl="1"/>
            <a:r>
              <a:rPr lang="en-US" b="1" dirty="0" smtClean="0"/>
              <a:t>All questions can be answered without it though!</a:t>
            </a:r>
          </a:p>
          <a:p>
            <a:r>
              <a:rPr lang="en-US" b="1" dirty="0" smtClean="0"/>
              <a:t>Directions are always the same</a:t>
            </a:r>
          </a:p>
          <a:p>
            <a:pPr lvl="1"/>
            <a:r>
              <a:rPr lang="en-US" b="1" dirty="0" smtClean="0"/>
              <a:t>Become familiar with them BEFORE the test</a:t>
            </a:r>
          </a:p>
          <a:p>
            <a:pPr lvl="1"/>
            <a:r>
              <a:rPr lang="en-US" b="1" dirty="0" smtClean="0"/>
              <a:t>You won’t waste time reading them during the test</a:t>
            </a:r>
          </a:p>
          <a:p>
            <a:r>
              <a:rPr lang="en-US" b="1" dirty="0" smtClean="0"/>
              <a:t>You are only graded on your bubbles</a:t>
            </a:r>
          </a:p>
          <a:p>
            <a:pPr lvl="1"/>
            <a:r>
              <a:rPr lang="en-US" b="1" dirty="0" smtClean="0"/>
              <a:t>If you don’t like showing work, you don’t have to!!</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checkerboard(across)">
                                      <p:cBhvr>
                                        <p:cTn id="18" dur="500"/>
                                        <p:tgtEl>
                                          <p:spTgt spid="3">
                                            <p:txEl>
                                              <p:pRg st="3" end="3"/>
                                            </p:txEl>
                                          </p:spTgt>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checkerboard(across)">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checkerboard(across)">
                                      <p:cBhvr>
                                        <p:cTn id="26" dur="500"/>
                                        <p:tgtEl>
                                          <p:spTgt spid="3">
                                            <p:txEl>
                                              <p:pRg st="5" end="5"/>
                                            </p:txEl>
                                          </p:spTgt>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checkerboard(across)">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 math concepts are tested?</a:t>
            </a:r>
            <a:endParaRPr lang="en-US" b="1" dirty="0"/>
          </a:p>
        </p:txBody>
      </p:sp>
      <p:sp>
        <p:nvSpPr>
          <p:cNvPr id="3" name="Content Placeholder 2"/>
          <p:cNvSpPr>
            <a:spLocks noGrp="1"/>
          </p:cNvSpPr>
          <p:nvPr>
            <p:ph idx="1"/>
          </p:nvPr>
        </p:nvSpPr>
        <p:spPr>
          <a:xfrm>
            <a:off x="990600" y="2133600"/>
            <a:ext cx="6777317" cy="3886200"/>
          </a:xfrm>
        </p:spPr>
        <p:txBody>
          <a:bodyPr>
            <a:normAutofit lnSpcReduction="10000"/>
          </a:bodyPr>
          <a:lstStyle/>
          <a:p>
            <a:r>
              <a:rPr lang="en-US" b="1" dirty="0" smtClean="0"/>
              <a:t>Four categories:</a:t>
            </a:r>
          </a:p>
          <a:p>
            <a:pPr marL="971550" lvl="1" indent="-514350">
              <a:buFont typeface="+mj-lt"/>
              <a:buAutoNum type="arabicPeriod"/>
            </a:pPr>
            <a:r>
              <a:rPr lang="en-US" b="1" dirty="0" smtClean="0"/>
              <a:t>Numbers and Operations</a:t>
            </a:r>
          </a:p>
          <a:p>
            <a:pPr marL="971550" lvl="1" indent="-514350">
              <a:buFont typeface="+mj-lt"/>
              <a:buAutoNum type="arabicPeriod"/>
            </a:pPr>
            <a:r>
              <a:rPr lang="en-US" b="1" dirty="0" smtClean="0"/>
              <a:t>Algebra and Functions</a:t>
            </a:r>
          </a:p>
          <a:p>
            <a:pPr marL="971550" lvl="1" indent="-514350">
              <a:buFont typeface="+mj-lt"/>
              <a:buAutoNum type="arabicPeriod"/>
            </a:pPr>
            <a:r>
              <a:rPr lang="en-US" b="1" dirty="0" smtClean="0"/>
              <a:t>Geometry and Measurement</a:t>
            </a:r>
          </a:p>
          <a:p>
            <a:pPr marL="971550" lvl="1" indent="-514350">
              <a:buFont typeface="+mj-lt"/>
              <a:buAutoNum type="arabicPeriod"/>
            </a:pPr>
            <a:r>
              <a:rPr lang="en-US" b="1" dirty="0" smtClean="0"/>
              <a:t>Data Analysis, Statistics, and Probability</a:t>
            </a:r>
          </a:p>
          <a:p>
            <a:pPr marL="971550" lvl="1" indent="-514350">
              <a:buFont typeface="+mj-lt"/>
              <a:buAutoNum type="arabicPeriod"/>
            </a:pPr>
            <a:endParaRPr lang="en-US" b="1" dirty="0" smtClean="0"/>
          </a:p>
          <a:p>
            <a:pPr marL="571500" indent="-514350"/>
            <a:r>
              <a:rPr lang="en-US" b="1" dirty="0" smtClean="0"/>
              <a:t>Most of the math is from before 9</a:t>
            </a:r>
            <a:r>
              <a:rPr lang="en-US" b="1" baseline="30000" dirty="0" smtClean="0"/>
              <a:t>th</a:t>
            </a:r>
            <a:r>
              <a:rPr lang="en-US" b="1" dirty="0" smtClean="0"/>
              <a:t> grade!!</a:t>
            </a:r>
          </a:p>
          <a:p>
            <a:pPr marL="571500" indent="-514350"/>
            <a:r>
              <a:rPr lang="en-US" b="1" dirty="0"/>
              <a:t>All math questions can be answered without a calculator!</a:t>
            </a:r>
          </a:p>
          <a:p>
            <a:pPr marL="57150" indent="0">
              <a:buNone/>
            </a:pP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amond(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amond(in)">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diamond(in)">
                                      <p:cBhvr>
                                        <p:cTn id="32" dur="20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diamond(in)">
                                      <p:cBhvr>
                                        <p:cTn id="37"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57200"/>
            <a:ext cx="7024744" cy="762000"/>
          </a:xfrm>
        </p:spPr>
        <p:txBody>
          <a:bodyPr>
            <a:normAutofit/>
          </a:bodyPr>
          <a:lstStyle/>
          <a:p>
            <a:r>
              <a:rPr lang="en-US" sz="2800" b="1" dirty="0" smtClean="0"/>
              <a:t>How much of each category is tested?</a:t>
            </a:r>
            <a:endParaRPr lang="en-US" sz="2800" b="1" dirty="0"/>
          </a:p>
        </p:txBody>
      </p:sp>
      <p:graphicFrame>
        <p:nvGraphicFramePr>
          <p:cNvPr id="4" name="Content Placeholder 3"/>
          <p:cNvGraphicFramePr>
            <a:graphicFrameLocks noGrp="1"/>
          </p:cNvGraphicFramePr>
          <p:nvPr>
            <p:ph idx="1"/>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41756685"/>
              </p:ext>
            </p:extLst>
          </p:nvPr>
        </p:nvGraphicFramePr>
        <p:xfrm>
          <a:off x="533400" y="1371600"/>
          <a:ext cx="8305800" cy="5346696"/>
        </p:xfrm>
        <a:graphic>
          <a:graphicData uri="http://schemas.openxmlformats.org/drawingml/2006/table">
            <a:tbl>
              <a:tblPr firstRow="1" bandRow="1">
                <a:tableStyleId>{5C22544A-7EE6-4342-B048-85BDC9FD1C3A}</a:tableStyleId>
              </a:tblPr>
              <a:tblGrid>
                <a:gridCol w="4152900"/>
                <a:gridCol w="4152900"/>
              </a:tblGrid>
              <a:tr h="914400">
                <a:tc gridSpan="2">
                  <a:txBody>
                    <a:bodyPr/>
                    <a:lstStyle/>
                    <a:p>
                      <a:pPr algn="ctr"/>
                      <a:r>
                        <a:rPr lang="en-US" sz="3600" dirty="0" smtClean="0"/>
                        <a:t>Math</a:t>
                      </a:r>
                      <a:endParaRPr lang="en-US" sz="3600" dirty="0"/>
                    </a:p>
                  </a:txBody>
                  <a:tcPr anchor="ctr"/>
                </a:tc>
                <a:tc hMerge="1">
                  <a:txBody>
                    <a:bodyPr/>
                    <a:lstStyle/>
                    <a:p>
                      <a:pPr algn="ctr"/>
                      <a:endParaRPr lang="en-US" sz="3600" dirty="0"/>
                    </a:p>
                  </a:txBody>
                  <a:tcPr anchor="ctr"/>
                </a:tc>
              </a:tr>
              <a:tr h="676908">
                <a:tc>
                  <a:txBody>
                    <a:bodyPr/>
                    <a:lstStyle/>
                    <a:p>
                      <a:pPr algn="ctr"/>
                      <a:r>
                        <a:rPr lang="en-US" sz="3600" dirty="0" smtClean="0"/>
                        <a:t>Category</a:t>
                      </a:r>
                      <a:endParaRPr lang="en-US" sz="3600" dirty="0"/>
                    </a:p>
                  </a:txBody>
                  <a:tcPr anchor="ctr"/>
                </a:tc>
                <a:tc>
                  <a:txBody>
                    <a:bodyPr/>
                    <a:lstStyle/>
                    <a:p>
                      <a:pPr algn="ctr"/>
                      <a:r>
                        <a:rPr lang="en-US" sz="3600" dirty="0" smtClean="0"/>
                        <a:t>% Tested</a:t>
                      </a:r>
                      <a:endParaRPr lang="en-US" sz="3600" dirty="0"/>
                    </a:p>
                  </a:txBody>
                  <a:tcPr anchor="ctr"/>
                </a:tc>
              </a:tr>
              <a:tr h="938847">
                <a:tc>
                  <a:txBody>
                    <a:bodyPr/>
                    <a:lstStyle/>
                    <a:p>
                      <a:pPr algn="ctr"/>
                      <a:r>
                        <a:rPr lang="en-US" sz="2400" b="0" dirty="0" smtClean="0"/>
                        <a:t>Numbers</a:t>
                      </a:r>
                      <a:r>
                        <a:rPr lang="en-US" sz="2400" b="0" baseline="0" dirty="0" smtClean="0"/>
                        <a:t> and Operations</a:t>
                      </a:r>
                      <a:endParaRPr lang="en-US" sz="2400" b="0" dirty="0"/>
                    </a:p>
                  </a:txBody>
                  <a:tcPr anchor="ctr"/>
                </a:tc>
                <a:tc>
                  <a:txBody>
                    <a:bodyPr/>
                    <a:lstStyle/>
                    <a:p>
                      <a:pPr algn="ctr"/>
                      <a:r>
                        <a:rPr lang="en-US" sz="2400" dirty="0" smtClean="0"/>
                        <a:t>23%</a:t>
                      </a:r>
                      <a:endParaRPr lang="en-US" sz="2400" dirty="0"/>
                    </a:p>
                  </a:txBody>
                  <a:tcPr anchor="ctr"/>
                </a:tc>
              </a:tr>
              <a:tr h="938847">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2400" b="0" dirty="0" smtClean="0"/>
                        <a:t>Algebra and Functions</a:t>
                      </a:r>
                    </a:p>
                  </a:txBody>
                  <a:tcPr anchor="ctr"/>
                </a:tc>
                <a:tc>
                  <a:txBody>
                    <a:bodyPr/>
                    <a:lstStyle/>
                    <a:p>
                      <a:pPr algn="ctr"/>
                      <a:r>
                        <a:rPr lang="en-US" sz="2400" dirty="0" smtClean="0"/>
                        <a:t>36%</a:t>
                      </a:r>
                      <a:endParaRPr lang="en-US" sz="2400" dirty="0"/>
                    </a:p>
                  </a:txBody>
                  <a:tcPr anchor="ctr"/>
                </a:tc>
              </a:tr>
              <a:tr h="938847">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2400" b="0" dirty="0" smtClean="0"/>
                        <a:t>Geometry and Measurement</a:t>
                      </a:r>
                    </a:p>
                  </a:txBody>
                  <a:tcPr anchor="ctr"/>
                </a:tc>
                <a:tc>
                  <a:txBody>
                    <a:bodyPr/>
                    <a:lstStyle/>
                    <a:p>
                      <a:pPr algn="ctr"/>
                      <a:r>
                        <a:rPr lang="en-US" sz="2400" dirty="0" smtClean="0"/>
                        <a:t>28%</a:t>
                      </a:r>
                      <a:endParaRPr lang="en-US" sz="2400" dirty="0"/>
                    </a:p>
                  </a:txBody>
                  <a:tcPr anchor="ctr"/>
                </a:tc>
              </a:tr>
              <a:tr h="938847">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2400" b="0" dirty="0" smtClean="0"/>
                        <a:t>Data Analysis, Statistics, and Probability</a:t>
                      </a:r>
                    </a:p>
                  </a:txBody>
                  <a:tcPr anchor="ctr"/>
                </a:tc>
                <a:tc>
                  <a:txBody>
                    <a:bodyPr/>
                    <a:lstStyle/>
                    <a:p>
                      <a:pPr algn="ctr"/>
                      <a:r>
                        <a:rPr lang="en-US" sz="2400" dirty="0" smtClean="0"/>
                        <a:t>13%</a:t>
                      </a:r>
                      <a:endParaRPr lang="en-US" sz="2400" dirty="0"/>
                    </a:p>
                  </a:txBody>
                  <a:tcPr anchor="ct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1035</TotalTime>
  <Words>2822</Words>
  <Application>Microsoft Macintosh PowerPoint</Application>
  <PresentationFormat>On-screen Show (4:3)</PresentationFormat>
  <Paragraphs>337</Paragraphs>
  <Slides>45</Slides>
  <Notes>1</Notes>
  <HiddenSlides>2</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45</vt:i4>
      </vt:variant>
    </vt:vector>
  </HeadingPairs>
  <TitlesOfParts>
    <vt:vector size="47" baseType="lpstr">
      <vt:lpstr>Austin</vt:lpstr>
      <vt:lpstr>Equation</vt:lpstr>
      <vt:lpstr>Introduction to the SAT </vt:lpstr>
      <vt:lpstr>What is the SAT?</vt:lpstr>
      <vt:lpstr>How should I prepare for the SAT?</vt:lpstr>
      <vt:lpstr>What is the format of the SAT?</vt:lpstr>
      <vt:lpstr>What is the format of the math sections?</vt:lpstr>
      <vt:lpstr>How are the English sections formatted?</vt:lpstr>
      <vt:lpstr>What else do I need to know?</vt:lpstr>
      <vt:lpstr>What math concepts are tested?</vt:lpstr>
      <vt:lpstr>How much of each category is tested?</vt:lpstr>
      <vt:lpstr>Get familiar with content!</vt:lpstr>
      <vt:lpstr>What else do I need to know?</vt:lpstr>
      <vt:lpstr>What English concepts are tested?</vt:lpstr>
      <vt:lpstr>What other English concepts are tested?</vt:lpstr>
      <vt:lpstr>What other English concepts are tested?</vt:lpstr>
      <vt:lpstr>What about the essay?</vt:lpstr>
      <vt:lpstr>Getting familiar with scorING!</vt:lpstr>
      <vt:lpstr>Think like the test developer!</vt:lpstr>
      <vt:lpstr>Getting familiar with Scoring</vt:lpstr>
      <vt:lpstr>What is your score goal?</vt:lpstr>
      <vt:lpstr>What’s my GOAL??</vt:lpstr>
      <vt:lpstr>Get MORE familiar with format!</vt:lpstr>
      <vt:lpstr>It’s important to know that--</vt:lpstr>
      <vt:lpstr>Getting familiar with: TIMING!</vt:lpstr>
      <vt:lpstr>Getting familiar with: Directions!</vt:lpstr>
      <vt:lpstr>Get familiar with Directions!</vt:lpstr>
      <vt:lpstr>For English: Multiple Choice Critical Reading  (Passage-Based Reading) </vt:lpstr>
      <vt:lpstr>For English: </vt:lpstr>
      <vt:lpstr>For English: </vt:lpstr>
      <vt:lpstr>For English: </vt:lpstr>
      <vt:lpstr>For Math: Getting familiar with GRIDDING!</vt:lpstr>
      <vt:lpstr>Let’s Practice--Sentence Completions</vt:lpstr>
      <vt:lpstr>Let’s Practice--Sentence Completions</vt:lpstr>
      <vt:lpstr>Let’s Practice--Sentence Completions</vt:lpstr>
      <vt:lpstr>Let’s Practice--Sentence Completions</vt:lpstr>
      <vt:lpstr>Let’s Practice--Sentence Completions</vt:lpstr>
      <vt:lpstr>Let’s Practice--Sentence Completions</vt:lpstr>
      <vt:lpstr>Let’s practice—Sentence Revisions</vt:lpstr>
      <vt:lpstr>Let’s practice—Sentence Revisions</vt:lpstr>
      <vt:lpstr>Let’s practice—Sentence Revisions</vt:lpstr>
      <vt:lpstr>Let’s practice—Sentence Errors</vt:lpstr>
      <vt:lpstr>Let’s practice—Sentence Errors</vt:lpstr>
      <vt:lpstr>Let’s practice—Sentence Errors</vt:lpstr>
      <vt:lpstr>Let’s practice—Sentence Errors</vt:lpstr>
      <vt:lpstr>Let’s practice—Sentence Errors</vt:lpstr>
      <vt:lpstr>Let’s practice—Sentence Errors</vt:lpstr>
    </vt:vector>
  </TitlesOfParts>
  <Company>Guilford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the SAT</dc:title>
  <dc:creator>grovesk</dc:creator>
  <cp:lastModifiedBy>Carol Gilmore</cp:lastModifiedBy>
  <cp:revision>38</cp:revision>
  <dcterms:created xsi:type="dcterms:W3CDTF">2011-11-12T01:44:27Z</dcterms:created>
  <dcterms:modified xsi:type="dcterms:W3CDTF">2011-11-12T01:44:56Z</dcterms:modified>
</cp:coreProperties>
</file>